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handoutMasterIdLst>
    <p:handoutMasterId r:id="rId52"/>
  </p:handoutMasterIdLst>
  <p:sldIdLst>
    <p:sldId id="256" r:id="rId2"/>
    <p:sldId id="260" r:id="rId3"/>
    <p:sldId id="310" r:id="rId4"/>
    <p:sldId id="320" r:id="rId5"/>
    <p:sldId id="321" r:id="rId6"/>
    <p:sldId id="322" r:id="rId7"/>
    <p:sldId id="323" r:id="rId8"/>
    <p:sldId id="324" r:id="rId9"/>
    <p:sldId id="332" r:id="rId10"/>
    <p:sldId id="263" r:id="rId11"/>
    <p:sldId id="311" r:id="rId12"/>
    <p:sldId id="312" r:id="rId13"/>
    <p:sldId id="313" r:id="rId14"/>
    <p:sldId id="314" r:id="rId15"/>
    <p:sldId id="265" r:id="rId16"/>
    <p:sldId id="317" r:id="rId17"/>
    <p:sldId id="316" r:id="rId18"/>
    <p:sldId id="266" r:id="rId19"/>
    <p:sldId id="267" r:id="rId20"/>
    <p:sldId id="268" r:id="rId21"/>
    <p:sldId id="270" r:id="rId22"/>
    <p:sldId id="335" r:id="rId23"/>
    <p:sldId id="333" r:id="rId24"/>
    <p:sldId id="336" r:id="rId25"/>
    <p:sldId id="303" r:id="rId26"/>
    <p:sldId id="334" r:id="rId27"/>
    <p:sldId id="277" r:id="rId28"/>
    <p:sldId id="278" r:id="rId29"/>
    <p:sldId id="302" r:id="rId30"/>
    <p:sldId id="279" r:id="rId31"/>
    <p:sldId id="281" r:id="rId32"/>
    <p:sldId id="319" r:id="rId33"/>
    <p:sldId id="282" r:id="rId34"/>
    <p:sldId id="305" r:id="rId35"/>
    <p:sldId id="284" r:id="rId36"/>
    <p:sldId id="307" r:id="rId37"/>
    <p:sldId id="285" r:id="rId38"/>
    <p:sldId id="287" r:id="rId39"/>
    <p:sldId id="291" r:id="rId40"/>
    <p:sldId id="325" r:id="rId41"/>
    <p:sldId id="292" r:id="rId42"/>
    <p:sldId id="318" r:id="rId43"/>
    <p:sldId id="326" r:id="rId44"/>
    <p:sldId id="295" r:id="rId45"/>
    <p:sldId id="296" r:id="rId46"/>
    <p:sldId id="297" r:id="rId47"/>
    <p:sldId id="300" r:id="rId48"/>
    <p:sldId id="299" r:id="rId49"/>
    <p:sldId id="258"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96" userDrawn="1">
          <p15:clr>
            <a:srgbClr val="A4A3A4"/>
          </p15:clr>
        </p15:guide>
        <p15:guide id="3" orient="horz" pos="2808" userDrawn="1">
          <p15:clr>
            <a:srgbClr val="A4A3A4"/>
          </p15:clr>
        </p15:guide>
        <p15:guide id="4" orient="horz" pos="942">
          <p15:clr>
            <a:srgbClr val="A4A3A4"/>
          </p15:clr>
        </p15:guide>
        <p15:guide id="5" pos="2880">
          <p15:clr>
            <a:srgbClr val="A4A3A4"/>
          </p15:clr>
        </p15:guide>
        <p15:guide id="6" pos="3040">
          <p15:clr>
            <a:srgbClr val="A4A3A4"/>
          </p15:clr>
        </p15:guide>
        <p15:guide id="7" pos="632">
          <p15:clr>
            <a:srgbClr val="A4A3A4"/>
          </p15:clr>
        </p15:guide>
      </p15:sldGuideLst>
    </p:ext>
    <p:ext uri="{2D200454-40CA-4A62-9FC3-DE9A4176ACB9}">
      <p15:notesGuideLst xmlns:p15="http://schemas.microsoft.com/office/powerpoint/2012/main">
        <p15:guide id="1" orient="horz" pos="2880">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rau"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a:srgbClr val="AC1F2D"/>
    <a:srgbClr val="9B85B5"/>
    <a:srgbClr val="C3CD7B"/>
    <a:srgbClr val="00CCFF"/>
    <a:srgbClr val="E2AC00"/>
    <a:srgbClr val="989E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snapToObjects="1">
      <p:cViewPr varScale="1">
        <p:scale>
          <a:sx n="99" d="100"/>
          <a:sy n="99" d="100"/>
        </p:scale>
        <p:origin x="979" y="72"/>
      </p:cViewPr>
      <p:guideLst>
        <p:guide orient="horz" pos="2160"/>
        <p:guide orient="horz" pos="696"/>
        <p:guide orient="horz" pos="2808"/>
        <p:guide orient="horz" pos="942"/>
        <p:guide pos="2880"/>
        <p:guide pos="3040"/>
        <p:guide pos="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73" d="100"/>
          <a:sy n="73" d="100"/>
        </p:scale>
        <p:origin x="1982" y="48"/>
      </p:cViewPr>
      <p:guideLst>
        <p:guide orient="horz" pos="288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Deceased Donor</c:v>
                </c:pt>
              </c:strCache>
            </c:strRef>
          </c:tx>
          <c:invertIfNegative val="0"/>
          <c:dLbls>
            <c:dLbl>
              <c:idx val="0"/>
              <c:layout>
                <c:manualLayout>
                  <c:x val="0"/>
                  <c:y val="9.0313979750704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CF-450A-BFA7-1B81DE2B67B7}"/>
                </c:ext>
              </c:extLst>
            </c:dLbl>
            <c:dLbl>
              <c:idx val="1"/>
              <c:layout>
                <c:manualLayout>
                  <c:x val="0"/>
                  <c:y val="6.0209319833803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CF-450A-BFA7-1B81DE2B67B7}"/>
                </c:ext>
              </c:extLst>
            </c:dLbl>
            <c:dLbl>
              <c:idx val="2"/>
              <c:layout>
                <c:manualLayout>
                  <c:x val="0"/>
                  <c:y val="1.2041863966760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CF-450A-BFA7-1B81DE2B67B7}"/>
                </c:ext>
              </c:extLst>
            </c:dLbl>
            <c:spPr>
              <a:noFill/>
              <a:ln>
                <a:noFill/>
              </a:ln>
              <a:effectLst/>
            </c:spPr>
            <c:txPr>
              <a:bodyPr/>
              <a:lstStyle/>
              <a:p>
                <a:pPr>
                  <a:defRPr sz="1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 Year</c:v>
                </c:pt>
                <c:pt idx="1">
                  <c:v>5 Years</c:v>
                </c:pt>
                <c:pt idx="2">
                  <c:v>10 Years</c:v>
                </c:pt>
              </c:strCache>
            </c:strRef>
          </c:cat>
          <c:val>
            <c:numRef>
              <c:f>Sheet1!$B$2:$B$4</c:f>
              <c:numCache>
                <c:formatCode>0.00%</c:formatCode>
                <c:ptCount val="3"/>
                <c:pt idx="0">
                  <c:v>0.92300000000000004</c:v>
                </c:pt>
                <c:pt idx="1">
                  <c:v>0.70499999999999996</c:v>
                </c:pt>
                <c:pt idx="2">
                  <c:v>0.434</c:v>
                </c:pt>
              </c:numCache>
            </c:numRef>
          </c:val>
          <c:extLst>
            <c:ext xmlns:c16="http://schemas.microsoft.com/office/drawing/2014/chart" uri="{C3380CC4-5D6E-409C-BE32-E72D297353CC}">
              <c16:uniqueId val="{00000003-83CF-450A-BFA7-1B81DE2B67B7}"/>
            </c:ext>
          </c:extLst>
        </c:ser>
        <c:ser>
          <c:idx val="1"/>
          <c:order val="1"/>
          <c:tx>
            <c:strRef>
              <c:f>Sheet1!$C$1</c:f>
              <c:strCache>
                <c:ptCount val="1"/>
                <c:pt idx="0">
                  <c:v>Living Donor</c:v>
                </c:pt>
              </c:strCache>
            </c:strRef>
          </c:tx>
          <c:invertIfNegative val="0"/>
          <c:dLbls>
            <c:dLbl>
              <c:idx val="0"/>
              <c:layout>
                <c:manualLayout>
                  <c:x val="0"/>
                  <c:y val="1.5052329958450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CF-450A-BFA7-1B81DE2B67B7}"/>
                </c:ext>
              </c:extLst>
            </c:dLbl>
            <c:dLbl>
              <c:idx val="1"/>
              <c:layout>
                <c:manualLayout>
                  <c:x val="1.6596083219817866E-3"/>
                  <c:y val="6.0209319833803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CF-450A-BFA7-1B81DE2B67B7}"/>
                </c:ext>
              </c:extLst>
            </c:dLbl>
            <c:dLbl>
              <c:idx val="2"/>
              <c:layout>
                <c:manualLayout>
                  <c:x val="0"/>
                  <c:y val="1.2041863966760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CF-450A-BFA7-1B81DE2B67B7}"/>
                </c:ext>
              </c:extLst>
            </c:dLbl>
            <c:spPr>
              <a:noFill/>
              <a:ln>
                <a:noFill/>
              </a:ln>
              <a:effectLst/>
            </c:spPr>
            <c:txPr>
              <a:bodyPr/>
              <a:lstStyle/>
              <a:p>
                <a:pPr>
                  <a:defRPr sz="1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 Year</c:v>
                </c:pt>
                <c:pt idx="1">
                  <c:v>5 Years</c:v>
                </c:pt>
                <c:pt idx="2">
                  <c:v>10 Years</c:v>
                </c:pt>
              </c:strCache>
            </c:strRef>
          </c:cat>
          <c:val>
            <c:numRef>
              <c:f>Sheet1!$C$2:$C$4</c:f>
              <c:numCache>
                <c:formatCode>0.00%</c:formatCode>
                <c:ptCount val="3"/>
                <c:pt idx="0">
                  <c:v>0.96699999999999997</c:v>
                </c:pt>
                <c:pt idx="1">
                  <c:v>0.82899999999999996</c:v>
                </c:pt>
                <c:pt idx="2">
                  <c:v>0.58599999999999997</c:v>
                </c:pt>
              </c:numCache>
            </c:numRef>
          </c:val>
          <c:extLst>
            <c:ext xmlns:c16="http://schemas.microsoft.com/office/drawing/2014/chart" uri="{C3380CC4-5D6E-409C-BE32-E72D297353CC}">
              <c16:uniqueId val="{00000007-83CF-450A-BFA7-1B81DE2B67B7}"/>
            </c:ext>
          </c:extLst>
        </c:ser>
        <c:dLbls>
          <c:showLegendKey val="0"/>
          <c:showVal val="0"/>
          <c:showCatName val="0"/>
          <c:showSerName val="0"/>
          <c:showPercent val="0"/>
          <c:showBubbleSize val="0"/>
        </c:dLbls>
        <c:gapWidth val="150"/>
        <c:axId val="393071088"/>
        <c:axId val="439318040"/>
      </c:barChart>
      <c:catAx>
        <c:axId val="393071088"/>
        <c:scaling>
          <c:orientation val="minMax"/>
        </c:scaling>
        <c:delete val="0"/>
        <c:axPos val="b"/>
        <c:numFmt formatCode="General" sourceLinked="0"/>
        <c:majorTickMark val="out"/>
        <c:minorTickMark val="none"/>
        <c:tickLblPos val="nextTo"/>
        <c:crossAx val="439318040"/>
        <c:crosses val="autoZero"/>
        <c:auto val="1"/>
        <c:lblAlgn val="ctr"/>
        <c:lblOffset val="100"/>
        <c:noMultiLvlLbl val="0"/>
      </c:catAx>
      <c:valAx>
        <c:axId val="439318040"/>
        <c:scaling>
          <c:orientation val="minMax"/>
          <c:max val="1"/>
        </c:scaling>
        <c:delete val="0"/>
        <c:axPos val="l"/>
        <c:numFmt formatCode="0.00%" sourceLinked="1"/>
        <c:majorTickMark val="out"/>
        <c:minorTickMark val="none"/>
        <c:tickLblPos val="nextTo"/>
        <c:crossAx val="393071088"/>
        <c:crosses val="autoZero"/>
        <c:crossBetween val="between"/>
        <c:majorUnit val="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F7931-79F8-433E-A275-2735FF1331E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0AA190B-169E-4EFD-92B6-AAE83D3510BB}">
      <dgm:prSet phldrT="[Text]" custT="1"/>
      <dgm:spPr/>
      <dgm:t>
        <a:bodyPr/>
        <a:lstStyle/>
        <a:p>
          <a:r>
            <a:rPr lang="en-US" sz="6000" b="1" dirty="0"/>
            <a:t>YOU</a:t>
          </a:r>
          <a:r>
            <a:rPr lang="en-US" sz="3200" b="1" dirty="0"/>
            <a:t> </a:t>
          </a:r>
        </a:p>
      </dgm:t>
    </dgm:pt>
    <dgm:pt modelId="{8A06C28E-8073-4434-99B0-12396883C1F9}" type="parTrans" cxnId="{F86D40D7-C153-4163-AF75-394FF46A358C}">
      <dgm:prSet/>
      <dgm:spPr/>
      <dgm:t>
        <a:bodyPr/>
        <a:lstStyle/>
        <a:p>
          <a:endParaRPr lang="en-US"/>
        </a:p>
      </dgm:t>
    </dgm:pt>
    <dgm:pt modelId="{F661CEE6-3988-43EE-990D-7900BD9CB99D}" type="sibTrans" cxnId="{F86D40D7-C153-4163-AF75-394FF46A358C}">
      <dgm:prSet/>
      <dgm:spPr/>
      <dgm:t>
        <a:bodyPr/>
        <a:lstStyle/>
        <a:p>
          <a:endParaRPr lang="en-US"/>
        </a:p>
      </dgm:t>
    </dgm:pt>
    <dgm:pt modelId="{064FEC86-5D70-4DB3-8678-8EBEEA52AAAA}">
      <dgm:prSet phldrT="[Text]" custT="1"/>
      <dgm:spPr/>
      <dgm:t>
        <a:bodyPr/>
        <a:lstStyle/>
        <a:p>
          <a:pPr>
            <a:lnSpc>
              <a:spcPct val="100000"/>
            </a:lnSpc>
            <a:spcAft>
              <a:spcPts val="0"/>
            </a:spcAft>
          </a:pPr>
          <a:r>
            <a:rPr lang="en-US" sz="1400" dirty="0">
              <a:solidFill>
                <a:schemeClr val="tx1"/>
              </a:solidFill>
            </a:rPr>
            <a:t>Care Partner</a:t>
          </a:r>
        </a:p>
      </dgm:t>
    </dgm:pt>
    <dgm:pt modelId="{0A6184D7-0C68-4B7B-A5D7-6A066C2E85DA}" type="parTrans" cxnId="{66783698-DF60-4A91-95AD-C28E1D2917B5}">
      <dgm:prSet/>
      <dgm:spPr/>
      <dgm:t>
        <a:bodyPr/>
        <a:lstStyle/>
        <a:p>
          <a:endParaRPr lang="en-US"/>
        </a:p>
      </dgm:t>
    </dgm:pt>
    <dgm:pt modelId="{D704BB2B-2186-4A35-98B8-976A5A49E469}" type="sibTrans" cxnId="{66783698-DF60-4A91-95AD-C28E1D2917B5}">
      <dgm:prSet/>
      <dgm:spPr/>
      <dgm:t>
        <a:bodyPr/>
        <a:lstStyle/>
        <a:p>
          <a:endParaRPr lang="en-US"/>
        </a:p>
      </dgm:t>
    </dgm:pt>
    <dgm:pt modelId="{18A62299-5F1F-4A19-A148-12B2D0321152}">
      <dgm:prSet phldrT="[Text]" custT="1"/>
      <dgm:spPr/>
      <dgm:t>
        <a:bodyPr/>
        <a:lstStyle/>
        <a:p>
          <a:pPr>
            <a:lnSpc>
              <a:spcPct val="100000"/>
            </a:lnSpc>
            <a:spcAft>
              <a:spcPts val="0"/>
            </a:spcAft>
          </a:pPr>
          <a:r>
            <a:rPr lang="en-US" sz="1400" dirty="0"/>
            <a:t>Transplant Surgeons</a:t>
          </a:r>
        </a:p>
      </dgm:t>
    </dgm:pt>
    <dgm:pt modelId="{EF0D8CB7-9E76-4B98-8B8D-E6968988E249}" type="parTrans" cxnId="{B6D49A50-9FB1-4004-AA2A-DF4C9288DC10}">
      <dgm:prSet/>
      <dgm:spPr/>
      <dgm:t>
        <a:bodyPr/>
        <a:lstStyle/>
        <a:p>
          <a:endParaRPr lang="en-US"/>
        </a:p>
      </dgm:t>
    </dgm:pt>
    <dgm:pt modelId="{9232BE84-825C-434A-94DA-FFC9C7010A48}" type="sibTrans" cxnId="{B6D49A50-9FB1-4004-AA2A-DF4C9288DC10}">
      <dgm:prSet/>
      <dgm:spPr/>
      <dgm:t>
        <a:bodyPr/>
        <a:lstStyle/>
        <a:p>
          <a:endParaRPr lang="en-US"/>
        </a:p>
      </dgm:t>
    </dgm:pt>
    <dgm:pt modelId="{21C019E7-3C1C-4E97-B397-C776BB7FEC6C}">
      <dgm:prSet phldrT="[Text]" custT="1"/>
      <dgm:spPr/>
      <dgm:t>
        <a:bodyPr/>
        <a:lstStyle/>
        <a:p>
          <a:pPr>
            <a:lnSpc>
              <a:spcPct val="100000"/>
            </a:lnSpc>
            <a:spcAft>
              <a:spcPts val="0"/>
            </a:spcAft>
          </a:pPr>
          <a:r>
            <a:rPr lang="en-US" sz="1300" dirty="0"/>
            <a:t>Financial Coordinator &amp; Pharmacy Counselor</a:t>
          </a:r>
        </a:p>
      </dgm:t>
    </dgm:pt>
    <dgm:pt modelId="{CB7B67A5-8B2A-40A7-B56A-471E870D08BC}" type="parTrans" cxnId="{2298D062-21B1-4EBC-A425-C9C0A3BE0452}">
      <dgm:prSet/>
      <dgm:spPr/>
      <dgm:t>
        <a:bodyPr/>
        <a:lstStyle/>
        <a:p>
          <a:endParaRPr lang="en-US"/>
        </a:p>
      </dgm:t>
    </dgm:pt>
    <dgm:pt modelId="{B9543B34-50A4-43D5-B4DA-F67A73703509}" type="sibTrans" cxnId="{2298D062-21B1-4EBC-A425-C9C0A3BE0452}">
      <dgm:prSet/>
      <dgm:spPr/>
      <dgm:t>
        <a:bodyPr/>
        <a:lstStyle/>
        <a:p>
          <a:endParaRPr lang="en-US"/>
        </a:p>
      </dgm:t>
    </dgm:pt>
    <dgm:pt modelId="{D177B1E1-8685-4F58-BAF2-37A80A19F671}">
      <dgm:prSet phldrT="[Text]" custT="1"/>
      <dgm:spPr/>
      <dgm:t>
        <a:bodyPr/>
        <a:lstStyle/>
        <a:p>
          <a:pPr>
            <a:lnSpc>
              <a:spcPct val="100000"/>
            </a:lnSpc>
            <a:spcAft>
              <a:spcPts val="0"/>
            </a:spcAft>
          </a:pPr>
          <a:r>
            <a:rPr lang="en-US" sz="1300" dirty="0"/>
            <a:t>Social Workers &amp; Psychologists  </a:t>
          </a:r>
        </a:p>
      </dgm:t>
    </dgm:pt>
    <dgm:pt modelId="{752BFBBC-D9FD-424B-BD00-57D88F9CCAD2}" type="parTrans" cxnId="{B306394B-5FA3-46F5-937F-5E3582682C90}">
      <dgm:prSet/>
      <dgm:spPr/>
      <dgm:t>
        <a:bodyPr/>
        <a:lstStyle/>
        <a:p>
          <a:endParaRPr lang="en-US"/>
        </a:p>
      </dgm:t>
    </dgm:pt>
    <dgm:pt modelId="{DD7EFEB3-E9C1-43A6-90E4-BFF967A2B022}" type="sibTrans" cxnId="{B306394B-5FA3-46F5-937F-5E3582682C90}">
      <dgm:prSet/>
      <dgm:spPr/>
      <dgm:t>
        <a:bodyPr/>
        <a:lstStyle/>
        <a:p>
          <a:endParaRPr lang="en-US"/>
        </a:p>
      </dgm:t>
    </dgm:pt>
    <dgm:pt modelId="{1D05B8DC-EB06-49BC-B77D-9B7AE9ADCD91}">
      <dgm:prSet phldrT="[Text]" custT="1"/>
      <dgm:spPr/>
      <dgm:t>
        <a:bodyPr/>
        <a:lstStyle/>
        <a:p>
          <a:pPr>
            <a:lnSpc>
              <a:spcPct val="100000"/>
            </a:lnSpc>
            <a:spcAft>
              <a:spcPts val="0"/>
            </a:spcAft>
          </a:pPr>
          <a:r>
            <a:rPr lang="en-US" sz="1400" dirty="0"/>
            <a:t>Pharmacist &amp; Dietitians</a:t>
          </a:r>
        </a:p>
      </dgm:t>
    </dgm:pt>
    <dgm:pt modelId="{92F53C0D-D9C4-474F-B33C-B9A9AA5ECEE6}" type="parTrans" cxnId="{90FD0278-D198-41F0-B27F-14744AF81561}">
      <dgm:prSet/>
      <dgm:spPr/>
      <dgm:t>
        <a:bodyPr/>
        <a:lstStyle/>
        <a:p>
          <a:endParaRPr lang="en-US"/>
        </a:p>
      </dgm:t>
    </dgm:pt>
    <dgm:pt modelId="{9A9DCAD9-2050-4165-96EC-F1A0B0BCDC62}" type="sibTrans" cxnId="{90FD0278-D198-41F0-B27F-14744AF81561}">
      <dgm:prSet/>
      <dgm:spPr/>
      <dgm:t>
        <a:bodyPr/>
        <a:lstStyle/>
        <a:p>
          <a:endParaRPr lang="en-US"/>
        </a:p>
      </dgm:t>
    </dgm:pt>
    <dgm:pt modelId="{1B58CF1C-9D0C-40D5-B954-6754E2DA6A76}">
      <dgm:prSet phldrT="[Text]" custT="1"/>
      <dgm:spPr/>
      <dgm:t>
        <a:bodyPr lIns="9144" tIns="9144" rIns="9144" bIns="9144"/>
        <a:lstStyle/>
        <a:p>
          <a:pPr>
            <a:lnSpc>
              <a:spcPct val="100000"/>
            </a:lnSpc>
            <a:spcAft>
              <a:spcPts val="0"/>
            </a:spcAft>
          </a:pPr>
          <a:r>
            <a:rPr lang="en-US" sz="1400" dirty="0"/>
            <a:t>Transplant Coordinators and staff</a:t>
          </a:r>
        </a:p>
      </dgm:t>
    </dgm:pt>
    <dgm:pt modelId="{B334691B-C919-42CC-8F93-98B46E47EEF7}" type="parTrans" cxnId="{86D4CF7A-BACC-4DDC-889E-3CBB5600B521}">
      <dgm:prSet/>
      <dgm:spPr/>
      <dgm:t>
        <a:bodyPr/>
        <a:lstStyle/>
        <a:p>
          <a:endParaRPr lang="en-US"/>
        </a:p>
      </dgm:t>
    </dgm:pt>
    <dgm:pt modelId="{A77F434E-AAE1-4BEB-90A1-401FF0370E77}" type="sibTrans" cxnId="{86D4CF7A-BACC-4DDC-889E-3CBB5600B521}">
      <dgm:prSet/>
      <dgm:spPr/>
      <dgm:t>
        <a:bodyPr/>
        <a:lstStyle/>
        <a:p>
          <a:endParaRPr lang="en-US"/>
        </a:p>
      </dgm:t>
    </dgm:pt>
    <dgm:pt modelId="{58B8AE5E-6269-4BB3-A91C-2405B652080C}">
      <dgm:prSet phldrT="[Text]" custT="1"/>
      <dgm:spPr/>
      <dgm:t>
        <a:bodyPr/>
        <a:lstStyle/>
        <a:p>
          <a:pPr>
            <a:lnSpc>
              <a:spcPct val="100000"/>
            </a:lnSpc>
            <a:spcAft>
              <a:spcPts val="0"/>
            </a:spcAft>
          </a:pPr>
          <a:r>
            <a:rPr lang="en-US" sz="1400" dirty="0"/>
            <a:t>Referring Physicians</a:t>
          </a:r>
        </a:p>
      </dgm:t>
    </dgm:pt>
    <dgm:pt modelId="{5E219F6E-E002-4621-AE1C-3421055BCB9A}" type="parTrans" cxnId="{01A98C66-9A95-4EF5-AAC7-5FA679D06889}">
      <dgm:prSet/>
      <dgm:spPr/>
      <dgm:t>
        <a:bodyPr/>
        <a:lstStyle/>
        <a:p>
          <a:endParaRPr lang="en-US"/>
        </a:p>
      </dgm:t>
    </dgm:pt>
    <dgm:pt modelId="{19BD17B8-E571-47A9-A7A3-84FB075CA0A7}" type="sibTrans" cxnId="{01A98C66-9A95-4EF5-AAC7-5FA679D06889}">
      <dgm:prSet/>
      <dgm:spPr/>
      <dgm:t>
        <a:bodyPr/>
        <a:lstStyle/>
        <a:p>
          <a:endParaRPr lang="en-US"/>
        </a:p>
      </dgm:t>
    </dgm:pt>
    <dgm:pt modelId="{B7DD0DB2-8D96-4CDC-9446-7E187CA0EA80}">
      <dgm:prSet phldrT="[Text]" custT="1"/>
      <dgm:spPr/>
      <dgm:t>
        <a:bodyPr/>
        <a:lstStyle/>
        <a:p>
          <a:pPr>
            <a:lnSpc>
              <a:spcPct val="100000"/>
            </a:lnSpc>
            <a:spcAft>
              <a:spcPts val="0"/>
            </a:spcAft>
          </a:pPr>
          <a:r>
            <a:rPr lang="en-US" sz="1400" dirty="0"/>
            <a:t>Clinic Staff</a:t>
          </a:r>
        </a:p>
      </dgm:t>
    </dgm:pt>
    <dgm:pt modelId="{13755714-DFC2-4E6C-97F3-E1C69D298C60}" type="parTrans" cxnId="{78A662B4-1E6B-4E9F-AFA0-5C1D83FAB168}">
      <dgm:prSet/>
      <dgm:spPr/>
      <dgm:t>
        <a:bodyPr/>
        <a:lstStyle/>
        <a:p>
          <a:endParaRPr lang="en-US"/>
        </a:p>
      </dgm:t>
    </dgm:pt>
    <dgm:pt modelId="{BEB78B53-356D-474B-BB46-71B09564F6BF}" type="sibTrans" cxnId="{78A662B4-1E6B-4E9F-AFA0-5C1D83FAB168}">
      <dgm:prSet/>
      <dgm:spPr/>
      <dgm:t>
        <a:bodyPr/>
        <a:lstStyle/>
        <a:p>
          <a:endParaRPr lang="en-US"/>
        </a:p>
      </dgm:t>
    </dgm:pt>
    <dgm:pt modelId="{41BB3289-2E16-47AB-888E-CAE2CDBA8F9E}">
      <dgm:prSet phldrT="[Text]" custT="1"/>
      <dgm:spPr/>
      <dgm:t>
        <a:bodyPr lIns="9144" tIns="9144" rIns="9144" bIns="9144"/>
        <a:lstStyle/>
        <a:p>
          <a:pPr>
            <a:lnSpc>
              <a:spcPct val="100000"/>
            </a:lnSpc>
            <a:spcAft>
              <a:spcPts val="0"/>
            </a:spcAft>
          </a:pPr>
          <a:r>
            <a:rPr lang="en-US" sz="1300" dirty="0"/>
            <a:t>Transplant Nephrologists &amp; Nurse Practitioners</a:t>
          </a:r>
        </a:p>
      </dgm:t>
    </dgm:pt>
    <dgm:pt modelId="{A6AF5DDB-C439-4FBA-A486-330592AB0649}" type="sibTrans" cxnId="{5AD53ECD-7F6A-492F-840C-285CD27D720B}">
      <dgm:prSet/>
      <dgm:spPr/>
      <dgm:t>
        <a:bodyPr/>
        <a:lstStyle/>
        <a:p>
          <a:endParaRPr lang="en-US"/>
        </a:p>
      </dgm:t>
    </dgm:pt>
    <dgm:pt modelId="{837783A5-265E-48C6-B233-E2E47992B935}" type="parTrans" cxnId="{5AD53ECD-7F6A-492F-840C-285CD27D720B}">
      <dgm:prSet/>
      <dgm:spPr/>
      <dgm:t>
        <a:bodyPr/>
        <a:lstStyle/>
        <a:p>
          <a:endParaRPr lang="en-US"/>
        </a:p>
      </dgm:t>
    </dgm:pt>
    <dgm:pt modelId="{77139383-4C7D-408E-A0F5-0F4BE7499C43}">
      <dgm:prSet phldrT="[Text]"/>
      <dgm:spPr/>
      <dgm:t>
        <a:bodyPr/>
        <a:lstStyle/>
        <a:p>
          <a:endParaRPr lang="en-US"/>
        </a:p>
      </dgm:t>
    </dgm:pt>
    <dgm:pt modelId="{F9FE85BF-73AF-4065-994B-F16F2C2F71F7}" type="parTrans" cxnId="{F689E8BA-9DEE-4452-AD85-CC7C392FB336}">
      <dgm:prSet/>
      <dgm:spPr/>
      <dgm:t>
        <a:bodyPr/>
        <a:lstStyle/>
        <a:p>
          <a:endParaRPr lang="en-US"/>
        </a:p>
      </dgm:t>
    </dgm:pt>
    <dgm:pt modelId="{2D4D9A0B-F006-43BE-BBD9-E56E1923F529}" type="sibTrans" cxnId="{F689E8BA-9DEE-4452-AD85-CC7C392FB336}">
      <dgm:prSet/>
      <dgm:spPr/>
      <dgm:t>
        <a:bodyPr/>
        <a:lstStyle/>
        <a:p>
          <a:endParaRPr lang="en-US"/>
        </a:p>
      </dgm:t>
    </dgm:pt>
    <dgm:pt modelId="{6CAFC7B7-2835-4C63-994F-417D40B9F1A5}">
      <dgm:prSet phldrT="[Text]"/>
      <dgm:spPr/>
      <dgm:t>
        <a:bodyPr/>
        <a:lstStyle/>
        <a:p>
          <a:endParaRPr lang="en-US"/>
        </a:p>
      </dgm:t>
    </dgm:pt>
    <dgm:pt modelId="{64B55847-78ED-4BBC-9680-95BC07E7C2A5}" type="parTrans" cxnId="{E7083C25-9C02-4AB4-9B9B-93E37BB32FEF}">
      <dgm:prSet/>
      <dgm:spPr/>
      <dgm:t>
        <a:bodyPr/>
        <a:lstStyle/>
        <a:p>
          <a:endParaRPr lang="en-US"/>
        </a:p>
      </dgm:t>
    </dgm:pt>
    <dgm:pt modelId="{8F2F067E-055D-464C-B697-9A7B5390C77D}" type="sibTrans" cxnId="{E7083C25-9C02-4AB4-9B9B-93E37BB32FEF}">
      <dgm:prSet/>
      <dgm:spPr/>
      <dgm:t>
        <a:bodyPr/>
        <a:lstStyle/>
        <a:p>
          <a:endParaRPr lang="en-US"/>
        </a:p>
      </dgm:t>
    </dgm:pt>
    <dgm:pt modelId="{581ACD7B-E5B1-475E-9800-B2B181F6ADD5}">
      <dgm:prSet phldrT="[Text]"/>
      <dgm:spPr/>
      <dgm:t>
        <a:bodyPr/>
        <a:lstStyle/>
        <a:p>
          <a:endParaRPr lang="en-US"/>
        </a:p>
      </dgm:t>
    </dgm:pt>
    <dgm:pt modelId="{26A5D622-5344-45A5-B5CD-854E589FD4AE}" type="parTrans" cxnId="{C1B9F5E3-1C33-4ED1-B13C-C43FE90E34EF}">
      <dgm:prSet/>
      <dgm:spPr/>
      <dgm:t>
        <a:bodyPr/>
        <a:lstStyle/>
        <a:p>
          <a:endParaRPr lang="en-US"/>
        </a:p>
      </dgm:t>
    </dgm:pt>
    <dgm:pt modelId="{BF71524C-4C5E-4D5B-88C0-7828D2EB9030}" type="sibTrans" cxnId="{C1B9F5E3-1C33-4ED1-B13C-C43FE90E34EF}">
      <dgm:prSet/>
      <dgm:spPr/>
      <dgm:t>
        <a:bodyPr/>
        <a:lstStyle/>
        <a:p>
          <a:endParaRPr lang="en-US"/>
        </a:p>
      </dgm:t>
    </dgm:pt>
    <dgm:pt modelId="{18619E07-34AF-413F-AB08-E7B41A9E6896}" type="pres">
      <dgm:prSet presAssocID="{FFEF7931-79F8-433E-A275-2735FF1331E5}" presName="composite" presStyleCnt="0">
        <dgm:presLayoutVars>
          <dgm:chMax val="1"/>
          <dgm:dir/>
          <dgm:resizeHandles val="exact"/>
        </dgm:presLayoutVars>
      </dgm:prSet>
      <dgm:spPr/>
    </dgm:pt>
    <dgm:pt modelId="{9A2823F3-8883-4D80-AF9A-28736D53641E}" type="pres">
      <dgm:prSet presAssocID="{FFEF7931-79F8-433E-A275-2735FF1331E5}" presName="radial" presStyleCnt="0">
        <dgm:presLayoutVars>
          <dgm:animLvl val="ctr"/>
        </dgm:presLayoutVars>
      </dgm:prSet>
      <dgm:spPr/>
    </dgm:pt>
    <dgm:pt modelId="{DB9C324C-79B9-4737-B737-5199A9E40576}" type="pres">
      <dgm:prSet presAssocID="{50AA190B-169E-4EFD-92B6-AAE83D3510BB}" presName="centerShape" presStyleLbl="vennNode1" presStyleIdx="0" presStyleCnt="10"/>
      <dgm:spPr/>
    </dgm:pt>
    <dgm:pt modelId="{BF4AF573-297B-46FA-B5CC-81C3FDE613D1}" type="pres">
      <dgm:prSet presAssocID="{064FEC86-5D70-4DB3-8678-8EBEEA52AAAA}" presName="node" presStyleLbl="vennNode1" presStyleIdx="1" presStyleCnt="10" custRadScaleRad="101778" custRadScaleInc="1285">
        <dgm:presLayoutVars>
          <dgm:bulletEnabled val="1"/>
        </dgm:presLayoutVars>
      </dgm:prSet>
      <dgm:spPr/>
    </dgm:pt>
    <dgm:pt modelId="{12ED1607-87C8-4D71-B1F8-593F700619D4}" type="pres">
      <dgm:prSet presAssocID="{41BB3289-2E16-47AB-888E-CAE2CDBA8F9E}" presName="node" presStyleLbl="vennNode1" presStyleIdx="2" presStyleCnt="10" custRadScaleRad="100697" custRadScaleInc="1299">
        <dgm:presLayoutVars>
          <dgm:bulletEnabled val="1"/>
        </dgm:presLayoutVars>
      </dgm:prSet>
      <dgm:spPr/>
    </dgm:pt>
    <dgm:pt modelId="{BCC26296-F4D3-4C42-8235-9FAEA5410787}" type="pres">
      <dgm:prSet presAssocID="{18A62299-5F1F-4A19-A148-12B2D0321152}" presName="node" presStyleLbl="vennNode1" presStyleIdx="3" presStyleCnt="10">
        <dgm:presLayoutVars>
          <dgm:bulletEnabled val="1"/>
        </dgm:presLayoutVars>
      </dgm:prSet>
      <dgm:spPr/>
    </dgm:pt>
    <dgm:pt modelId="{CCE7C4E2-EF78-4004-8A65-6E38284C0834}" type="pres">
      <dgm:prSet presAssocID="{21C019E7-3C1C-4E97-B397-C776BB7FEC6C}" presName="node" presStyleLbl="vennNode1" presStyleIdx="4" presStyleCnt="10">
        <dgm:presLayoutVars>
          <dgm:bulletEnabled val="1"/>
        </dgm:presLayoutVars>
      </dgm:prSet>
      <dgm:spPr/>
    </dgm:pt>
    <dgm:pt modelId="{5F70A748-0056-4DA1-8A7A-6E2675976937}" type="pres">
      <dgm:prSet presAssocID="{D177B1E1-8685-4F58-BAF2-37A80A19F671}" presName="node" presStyleLbl="vennNode1" presStyleIdx="5" presStyleCnt="10" custRadScaleRad="99818" custRadScaleInc="-95">
        <dgm:presLayoutVars>
          <dgm:bulletEnabled val="1"/>
        </dgm:presLayoutVars>
      </dgm:prSet>
      <dgm:spPr/>
    </dgm:pt>
    <dgm:pt modelId="{9621BC08-130E-4623-9627-065FAE776FB3}" type="pres">
      <dgm:prSet presAssocID="{1D05B8DC-EB06-49BC-B77D-9B7AE9ADCD91}" presName="node" presStyleLbl="vennNode1" presStyleIdx="6" presStyleCnt="10">
        <dgm:presLayoutVars>
          <dgm:bulletEnabled val="1"/>
        </dgm:presLayoutVars>
      </dgm:prSet>
      <dgm:spPr/>
    </dgm:pt>
    <dgm:pt modelId="{F734F816-5484-442B-9EC2-98EDB40E57A7}" type="pres">
      <dgm:prSet presAssocID="{1B58CF1C-9D0C-40D5-B954-6754E2DA6A76}" presName="node" presStyleLbl="vennNode1" presStyleIdx="7" presStyleCnt="10" custRadScaleRad="100108" custRadScaleInc="-272">
        <dgm:presLayoutVars>
          <dgm:bulletEnabled val="1"/>
        </dgm:presLayoutVars>
      </dgm:prSet>
      <dgm:spPr/>
    </dgm:pt>
    <dgm:pt modelId="{0F4FBFB2-7ED9-450B-ADA4-3A85C352D3BB}" type="pres">
      <dgm:prSet presAssocID="{B7DD0DB2-8D96-4CDC-9446-7E187CA0EA80}" presName="node" presStyleLbl="vennNode1" presStyleIdx="8" presStyleCnt="10">
        <dgm:presLayoutVars>
          <dgm:bulletEnabled val="1"/>
        </dgm:presLayoutVars>
      </dgm:prSet>
      <dgm:spPr/>
    </dgm:pt>
    <dgm:pt modelId="{DCD82303-B56E-4E4C-AF83-F3CC9A114095}" type="pres">
      <dgm:prSet presAssocID="{58B8AE5E-6269-4BB3-A91C-2405B652080C}" presName="node" presStyleLbl="vennNode1" presStyleIdx="9" presStyleCnt="10" custRadScaleRad="97721" custRadScaleInc="4051">
        <dgm:presLayoutVars>
          <dgm:bulletEnabled val="1"/>
        </dgm:presLayoutVars>
      </dgm:prSet>
      <dgm:spPr/>
    </dgm:pt>
  </dgm:ptLst>
  <dgm:cxnLst>
    <dgm:cxn modelId="{140F761D-D767-4E67-970E-E91B62DFECD1}" type="presOf" srcId="{21C019E7-3C1C-4E97-B397-C776BB7FEC6C}" destId="{CCE7C4E2-EF78-4004-8A65-6E38284C0834}" srcOrd="0" destOrd="0" presId="urn:microsoft.com/office/officeart/2005/8/layout/radial3"/>
    <dgm:cxn modelId="{E7083C25-9C02-4AB4-9B9B-93E37BB32FEF}" srcId="{FFEF7931-79F8-433E-A275-2735FF1331E5}" destId="{6CAFC7B7-2835-4C63-994F-417D40B9F1A5}" srcOrd="2" destOrd="0" parTransId="{64B55847-78ED-4BBC-9680-95BC07E7C2A5}" sibTransId="{8F2F067E-055D-464C-B697-9A7B5390C77D}"/>
    <dgm:cxn modelId="{87113237-9692-43F1-8F20-D8C1D3D34AF1}" type="presOf" srcId="{FFEF7931-79F8-433E-A275-2735FF1331E5}" destId="{18619E07-34AF-413F-AB08-E7B41A9E6896}" srcOrd="0" destOrd="0" presId="urn:microsoft.com/office/officeart/2005/8/layout/radial3"/>
    <dgm:cxn modelId="{2298D062-21B1-4EBC-A425-C9C0A3BE0452}" srcId="{50AA190B-169E-4EFD-92B6-AAE83D3510BB}" destId="{21C019E7-3C1C-4E97-B397-C776BB7FEC6C}" srcOrd="3" destOrd="0" parTransId="{CB7B67A5-8B2A-40A7-B56A-471E870D08BC}" sibTransId="{B9543B34-50A4-43D5-B4DA-F67A73703509}"/>
    <dgm:cxn modelId="{01A98C66-9A95-4EF5-AAC7-5FA679D06889}" srcId="{50AA190B-169E-4EFD-92B6-AAE83D3510BB}" destId="{58B8AE5E-6269-4BB3-A91C-2405B652080C}" srcOrd="8" destOrd="0" parTransId="{5E219F6E-E002-4621-AE1C-3421055BCB9A}" sibTransId="{19BD17B8-E571-47A9-A7A3-84FB075CA0A7}"/>
    <dgm:cxn modelId="{696CC44A-AE77-47AF-9081-F588D474A3C0}" type="presOf" srcId="{B7DD0DB2-8D96-4CDC-9446-7E187CA0EA80}" destId="{0F4FBFB2-7ED9-450B-ADA4-3A85C352D3BB}" srcOrd="0" destOrd="0" presId="urn:microsoft.com/office/officeart/2005/8/layout/radial3"/>
    <dgm:cxn modelId="{B306394B-5FA3-46F5-937F-5E3582682C90}" srcId="{50AA190B-169E-4EFD-92B6-AAE83D3510BB}" destId="{D177B1E1-8685-4F58-BAF2-37A80A19F671}" srcOrd="4" destOrd="0" parTransId="{752BFBBC-D9FD-424B-BD00-57D88F9CCAD2}" sibTransId="{DD7EFEB3-E9C1-43A6-90E4-BFF967A2B022}"/>
    <dgm:cxn modelId="{B6D49A50-9FB1-4004-AA2A-DF4C9288DC10}" srcId="{50AA190B-169E-4EFD-92B6-AAE83D3510BB}" destId="{18A62299-5F1F-4A19-A148-12B2D0321152}" srcOrd="2" destOrd="0" parTransId="{EF0D8CB7-9E76-4B98-8B8D-E6968988E249}" sibTransId="{9232BE84-825C-434A-94DA-FFC9C7010A48}"/>
    <dgm:cxn modelId="{DB45CB72-E3B1-4CFC-BA06-0A4220F8F0D5}" type="presOf" srcId="{41BB3289-2E16-47AB-888E-CAE2CDBA8F9E}" destId="{12ED1607-87C8-4D71-B1F8-593F700619D4}" srcOrd="0" destOrd="0" presId="urn:microsoft.com/office/officeart/2005/8/layout/radial3"/>
    <dgm:cxn modelId="{90FD0278-D198-41F0-B27F-14744AF81561}" srcId="{50AA190B-169E-4EFD-92B6-AAE83D3510BB}" destId="{1D05B8DC-EB06-49BC-B77D-9B7AE9ADCD91}" srcOrd="5" destOrd="0" parTransId="{92F53C0D-D9C4-474F-B33C-B9A9AA5ECEE6}" sibTransId="{9A9DCAD9-2050-4165-96EC-F1A0B0BCDC62}"/>
    <dgm:cxn modelId="{99BE4A79-A6E4-4CD1-8006-36EDF8094903}" type="presOf" srcId="{50AA190B-169E-4EFD-92B6-AAE83D3510BB}" destId="{DB9C324C-79B9-4737-B737-5199A9E40576}" srcOrd="0" destOrd="0" presId="urn:microsoft.com/office/officeart/2005/8/layout/radial3"/>
    <dgm:cxn modelId="{8511EA59-1EB5-4420-9DA1-EC525C9EFBA8}" type="presOf" srcId="{58B8AE5E-6269-4BB3-A91C-2405B652080C}" destId="{DCD82303-B56E-4E4C-AF83-F3CC9A114095}" srcOrd="0" destOrd="0" presId="urn:microsoft.com/office/officeart/2005/8/layout/radial3"/>
    <dgm:cxn modelId="{86D4CF7A-BACC-4DDC-889E-3CBB5600B521}" srcId="{50AA190B-169E-4EFD-92B6-AAE83D3510BB}" destId="{1B58CF1C-9D0C-40D5-B954-6754E2DA6A76}" srcOrd="6" destOrd="0" parTransId="{B334691B-C919-42CC-8F93-98B46E47EEF7}" sibTransId="{A77F434E-AAE1-4BEB-90A1-401FF0370E77}"/>
    <dgm:cxn modelId="{83A13084-5618-4341-9475-2C954FB7386A}" type="presOf" srcId="{064FEC86-5D70-4DB3-8678-8EBEEA52AAAA}" destId="{BF4AF573-297B-46FA-B5CC-81C3FDE613D1}" srcOrd="0" destOrd="0" presId="urn:microsoft.com/office/officeart/2005/8/layout/radial3"/>
    <dgm:cxn modelId="{6059C685-1DCC-4E41-89E8-07F3B9F42C80}" type="presOf" srcId="{18A62299-5F1F-4A19-A148-12B2D0321152}" destId="{BCC26296-F4D3-4C42-8235-9FAEA5410787}" srcOrd="0" destOrd="0" presId="urn:microsoft.com/office/officeart/2005/8/layout/radial3"/>
    <dgm:cxn modelId="{2A67B18B-8D6C-4D92-821B-14419FAD6C60}" type="presOf" srcId="{1D05B8DC-EB06-49BC-B77D-9B7AE9ADCD91}" destId="{9621BC08-130E-4623-9627-065FAE776FB3}" srcOrd="0" destOrd="0" presId="urn:microsoft.com/office/officeart/2005/8/layout/radial3"/>
    <dgm:cxn modelId="{66783698-DF60-4A91-95AD-C28E1D2917B5}" srcId="{50AA190B-169E-4EFD-92B6-AAE83D3510BB}" destId="{064FEC86-5D70-4DB3-8678-8EBEEA52AAAA}" srcOrd="0" destOrd="0" parTransId="{0A6184D7-0C68-4B7B-A5D7-6A066C2E85DA}" sibTransId="{D704BB2B-2186-4A35-98B8-976A5A49E469}"/>
    <dgm:cxn modelId="{9EB9C6AB-A71F-434C-9FE5-E6D0A394E7C6}" type="presOf" srcId="{D177B1E1-8685-4F58-BAF2-37A80A19F671}" destId="{5F70A748-0056-4DA1-8A7A-6E2675976937}" srcOrd="0" destOrd="0" presId="urn:microsoft.com/office/officeart/2005/8/layout/radial3"/>
    <dgm:cxn modelId="{78A662B4-1E6B-4E9F-AFA0-5C1D83FAB168}" srcId="{50AA190B-169E-4EFD-92B6-AAE83D3510BB}" destId="{B7DD0DB2-8D96-4CDC-9446-7E187CA0EA80}" srcOrd="7" destOrd="0" parTransId="{13755714-DFC2-4E6C-97F3-E1C69D298C60}" sibTransId="{BEB78B53-356D-474B-BB46-71B09564F6BF}"/>
    <dgm:cxn modelId="{F689E8BA-9DEE-4452-AD85-CC7C392FB336}" srcId="{FFEF7931-79F8-433E-A275-2735FF1331E5}" destId="{77139383-4C7D-408E-A0F5-0F4BE7499C43}" srcOrd="1" destOrd="0" parTransId="{F9FE85BF-73AF-4065-994B-F16F2C2F71F7}" sibTransId="{2D4D9A0B-F006-43BE-BBD9-E56E1923F529}"/>
    <dgm:cxn modelId="{4BF57CCC-9E56-44D0-AEE8-0292675EB773}" type="presOf" srcId="{1B58CF1C-9D0C-40D5-B954-6754E2DA6A76}" destId="{F734F816-5484-442B-9EC2-98EDB40E57A7}" srcOrd="0" destOrd="0" presId="urn:microsoft.com/office/officeart/2005/8/layout/radial3"/>
    <dgm:cxn modelId="{5AD53ECD-7F6A-492F-840C-285CD27D720B}" srcId="{50AA190B-169E-4EFD-92B6-AAE83D3510BB}" destId="{41BB3289-2E16-47AB-888E-CAE2CDBA8F9E}" srcOrd="1" destOrd="0" parTransId="{837783A5-265E-48C6-B233-E2E47992B935}" sibTransId="{A6AF5DDB-C439-4FBA-A486-330592AB0649}"/>
    <dgm:cxn modelId="{F86D40D7-C153-4163-AF75-394FF46A358C}" srcId="{FFEF7931-79F8-433E-A275-2735FF1331E5}" destId="{50AA190B-169E-4EFD-92B6-AAE83D3510BB}" srcOrd="0" destOrd="0" parTransId="{8A06C28E-8073-4434-99B0-12396883C1F9}" sibTransId="{F661CEE6-3988-43EE-990D-7900BD9CB99D}"/>
    <dgm:cxn modelId="{C1B9F5E3-1C33-4ED1-B13C-C43FE90E34EF}" srcId="{FFEF7931-79F8-433E-A275-2735FF1331E5}" destId="{581ACD7B-E5B1-475E-9800-B2B181F6ADD5}" srcOrd="3" destOrd="0" parTransId="{26A5D622-5344-45A5-B5CD-854E589FD4AE}" sibTransId="{BF71524C-4C5E-4D5B-88C0-7828D2EB9030}"/>
    <dgm:cxn modelId="{E9FC980D-35D0-4466-A27A-4D16A770FF39}" type="presParOf" srcId="{18619E07-34AF-413F-AB08-E7B41A9E6896}" destId="{9A2823F3-8883-4D80-AF9A-28736D53641E}" srcOrd="0" destOrd="0" presId="urn:microsoft.com/office/officeart/2005/8/layout/radial3"/>
    <dgm:cxn modelId="{A07144F5-AE3E-413C-A5E6-715EB08BDE9F}" type="presParOf" srcId="{9A2823F3-8883-4D80-AF9A-28736D53641E}" destId="{DB9C324C-79B9-4737-B737-5199A9E40576}" srcOrd="0" destOrd="0" presId="urn:microsoft.com/office/officeart/2005/8/layout/radial3"/>
    <dgm:cxn modelId="{B4A45AB1-4C21-4F25-89D5-C0CF57C08337}" type="presParOf" srcId="{9A2823F3-8883-4D80-AF9A-28736D53641E}" destId="{BF4AF573-297B-46FA-B5CC-81C3FDE613D1}" srcOrd="1" destOrd="0" presId="urn:microsoft.com/office/officeart/2005/8/layout/radial3"/>
    <dgm:cxn modelId="{47A09E73-84E6-427C-B216-7CFBDA2B3F92}" type="presParOf" srcId="{9A2823F3-8883-4D80-AF9A-28736D53641E}" destId="{12ED1607-87C8-4D71-B1F8-593F700619D4}" srcOrd="2" destOrd="0" presId="urn:microsoft.com/office/officeart/2005/8/layout/radial3"/>
    <dgm:cxn modelId="{A1EE6619-CD00-45F2-984B-E6510D0CCB8C}" type="presParOf" srcId="{9A2823F3-8883-4D80-AF9A-28736D53641E}" destId="{BCC26296-F4D3-4C42-8235-9FAEA5410787}" srcOrd="3" destOrd="0" presId="urn:microsoft.com/office/officeart/2005/8/layout/radial3"/>
    <dgm:cxn modelId="{F16052BA-10E0-4113-9747-3D2AAC124DD1}" type="presParOf" srcId="{9A2823F3-8883-4D80-AF9A-28736D53641E}" destId="{CCE7C4E2-EF78-4004-8A65-6E38284C0834}" srcOrd="4" destOrd="0" presId="urn:microsoft.com/office/officeart/2005/8/layout/radial3"/>
    <dgm:cxn modelId="{51E414AC-5C9A-4C6C-A9A5-08F171F0D464}" type="presParOf" srcId="{9A2823F3-8883-4D80-AF9A-28736D53641E}" destId="{5F70A748-0056-4DA1-8A7A-6E2675976937}" srcOrd="5" destOrd="0" presId="urn:microsoft.com/office/officeart/2005/8/layout/radial3"/>
    <dgm:cxn modelId="{9E7C82D6-C415-4751-887D-3704D173F9C2}" type="presParOf" srcId="{9A2823F3-8883-4D80-AF9A-28736D53641E}" destId="{9621BC08-130E-4623-9627-065FAE776FB3}" srcOrd="6" destOrd="0" presId="urn:microsoft.com/office/officeart/2005/8/layout/radial3"/>
    <dgm:cxn modelId="{6042F88E-9D00-4CDB-8439-72BFF8A79C35}" type="presParOf" srcId="{9A2823F3-8883-4D80-AF9A-28736D53641E}" destId="{F734F816-5484-442B-9EC2-98EDB40E57A7}" srcOrd="7" destOrd="0" presId="urn:microsoft.com/office/officeart/2005/8/layout/radial3"/>
    <dgm:cxn modelId="{1886CBD7-A5B8-409D-8F94-569E5A1F738E}" type="presParOf" srcId="{9A2823F3-8883-4D80-AF9A-28736D53641E}" destId="{0F4FBFB2-7ED9-450B-ADA4-3A85C352D3BB}" srcOrd="8" destOrd="0" presId="urn:microsoft.com/office/officeart/2005/8/layout/radial3"/>
    <dgm:cxn modelId="{82011CC0-7D08-4FBE-81EB-D4709B0908CE}" type="presParOf" srcId="{9A2823F3-8883-4D80-AF9A-28736D53641E}" destId="{DCD82303-B56E-4E4C-AF83-F3CC9A114095}"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414AF-D461-46C7-BC81-E2D671721C19}" type="doc">
      <dgm:prSet loTypeId="urn:microsoft.com/office/officeart/2005/8/layout/hProcess9" loCatId="process" qsTypeId="urn:microsoft.com/office/officeart/2005/8/quickstyle/simple1" qsCatId="simple" csTypeId="urn:microsoft.com/office/officeart/2005/8/colors/colorful1" csCatId="colorful" phldr="1"/>
      <dgm:spPr/>
    </dgm:pt>
    <dgm:pt modelId="{F309E514-C2A2-4896-B36B-8D2CF6DFF979}">
      <dgm:prSet phldrT="[Text]" custT="1"/>
      <dgm:spPr>
        <a:solidFill>
          <a:srgbClr val="C00000"/>
        </a:solidFill>
        <a:ln>
          <a:noFill/>
        </a:ln>
        <a:effectLst>
          <a:glow>
            <a:schemeClr val="accent1"/>
          </a:glow>
        </a:effectLst>
        <a:scene3d>
          <a:camera prst="orthographicFront"/>
          <a:lightRig rig="threePt" dir="t"/>
        </a:scene3d>
        <a:sp3d contourW="12700">
          <a:bevelT w="317500" prst="coolSlant"/>
          <a:contourClr>
            <a:schemeClr val="tx1"/>
          </a:contourClr>
        </a:sp3d>
      </dgm:spPr>
      <dgm:t>
        <a:bodyPr anchor="t"/>
        <a:lstStyle/>
        <a:p>
          <a:pPr algn="ctr">
            <a:lnSpc>
              <a:spcPts val="1600"/>
            </a:lnSpc>
            <a:spcAft>
              <a:spcPts val="0"/>
            </a:spcAft>
          </a:pPr>
          <a:r>
            <a:rPr lang="en-US" sz="1800" b="1" u="none" kern="1200" dirty="0">
              <a:solidFill>
                <a:schemeClr val="bg1"/>
              </a:solidFill>
            </a:rPr>
            <a:t>STEP 1</a:t>
          </a:r>
        </a:p>
        <a:p>
          <a:pPr marL="119063" indent="-119063" algn="l">
            <a:lnSpc>
              <a:spcPts val="1000"/>
            </a:lnSpc>
            <a:spcAft>
              <a:spcPts val="0"/>
            </a:spcAft>
          </a:pPr>
          <a:r>
            <a:rPr lang="en-US" sz="1400" b="1" kern="1200" dirty="0">
              <a:solidFill>
                <a:schemeClr val="bg1"/>
              </a:solidFill>
            </a:rPr>
            <a:t> </a:t>
          </a:r>
          <a:endParaRPr lang="en-US" sz="800" b="1" kern="1200" dirty="0">
            <a:solidFill>
              <a:schemeClr val="bg1"/>
            </a:solidFill>
          </a:endParaRPr>
        </a:p>
        <a:p>
          <a:pPr marL="119063" indent="-119063" algn="l">
            <a:lnSpc>
              <a:spcPts val="1400"/>
            </a:lnSpc>
            <a:spcAft>
              <a:spcPts val="200"/>
            </a:spcAft>
          </a:pPr>
          <a:r>
            <a:rPr lang="en-US" sz="1400" b="1" kern="0" dirty="0">
              <a:solidFill>
                <a:schemeClr val="bg1"/>
              </a:solidFill>
            </a:rPr>
            <a:t>- </a:t>
          </a:r>
          <a:r>
            <a:rPr lang="en-US" sz="1200" b="1" kern="0" baseline="0" dirty="0">
              <a:solidFill>
                <a:schemeClr val="bg1"/>
              </a:solidFill>
            </a:rPr>
            <a:t>Orientation (Today!)               </a:t>
          </a:r>
        </a:p>
        <a:p>
          <a:pPr marL="119063" indent="-119063" algn="l">
            <a:lnSpc>
              <a:spcPts val="1400"/>
            </a:lnSpc>
            <a:spcAft>
              <a:spcPts val="200"/>
            </a:spcAft>
          </a:pPr>
          <a:r>
            <a:rPr lang="en-US" sz="1200" b="1" kern="0" baseline="0" dirty="0">
              <a:solidFill>
                <a:schemeClr val="bg1"/>
              </a:solidFill>
            </a:rPr>
            <a:t> - Testing                                    </a:t>
          </a:r>
        </a:p>
        <a:p>
          <a:pPr marL="119063" indent="-119063" algn="l">
            <a:lnSpc>
              <a:spcPts val="1400"/>
            </a:lnSpc>
            <a:spcAft>
              <a:spcPts val="200"/>
            </a:spcAft>
          </a:pPr>
          <a:r>
            <a:rPr lang="en-US" sz="1200" b="1" kern="0" baseline="0" dirty="0">
              <a:solidFill>
                <a:schemeClr val="bg1"/>
              </a:solidFill>
            </a:rPr>
            <a:t> - Have potential living            donors do online form/or call the office   </a:t>
          </a:r>
        </a:p>
        <a:p>
          <a:pPr marL="119063" indent="-119063" algn="l">
            <a:lnSpc>
              <a:spcPts val="1400"/>
            </a:lnSpc>
            <a:spcAft>
              <a:spcPts val="200"/>
            </a:spcAft>
          </a:pPr>
          <a:r>
            <a:rPr lang="en-US" sz="1200" b="1" kern="0" baseline="0" dirty="0">
              <a:solidFill>
                <a:schemeClr val="bg1"/>
              </a:solidFill>
            </a:rPr>
            <a:t> - Exam and interview by     transplant team  </a:t>
          </a:r>
        </a:p>
      </dgm:t>
    </dgm:pt>
    <dgm:pt modelId="{90FFD50B-2D04-4A85-A38A-926E64853782}" type="parTrans" cxnId="{8789DA27-21B4-4E66-96F9-E6CCF24977D8}">
      <dgm:prSet/>
      <dgm:spPr/>
      <dgm:t>
        <a:bodyPr/>
        <a:lstStyle/>
        <a:p>
          <a:endParaRPr lang="en-US"/>
        </a:p>
      </dgm:t>
    </dgm:pt>
    <dgm:pt modelId="{6EE277C9-DFF9-4CF1-A502-E62F9A749254}" type="sibTrans" cxnId="{8789DA27-21B4-4E66-96F9-E6CCF24977D8}">
      <dgm:prSet/>
      <dgm:spPr/>
      <dgm:t>
        <a:bodyPr/>
        <a:lstStyle/>
        <a:p>
          <a:endParaRPr lang="en-US"/>
        </a:p>
      </dgm:t>
    </dgm:pt>
    <dgm:pt modelId="{B3F3F81A-8B80-450C-8119-4E68955DC98C}">
      <dgm:prSet phldrT="[Text]" custT="1"/>
      <dgm:spPr>
        <a:ln>
          <a:noFill/>
        </a:ln>
        <a:scene3d>
          <a:camera prst="orthographicFront"/>
          <a:lightRig rig="threePt" dir="t"/>
        </a:scene3d>
        <a:sp3d contourW="12700">
          <a:bevelT w="152400"/>
          <a:contourClr>
            <a:schemeClr val="tx1"/>
          </a:contourClr>
        </a:sp3d>
      </dgm:spPr>
      <dgm:t>
        <a:bodyPr anchor="t"/>
        <a:lstStyle/>
        <a:p>
          <a:pPr algn="ctr">
            <a:lnSpc>
              <a:spcPct val="90000"/>
            </a:lnSpc>
            <a:spcAft>
              <a:spcPct val="35000"/>
            </a:spcAft>
          </a:pPr>
          <a:r>
            <a:rPr lang="en-US" sz="1800" b="1" u="none" dirty="0"/>
            <a:t>STEP 2</a:t>
          </a:r>
        </a:p>
        <a:p>
          <a:pPr marL="119063" indent="-119063" algn="l">
            <a:lnSpc>
              <a:spcPts val="1600"/>
            </a:lnSpc>
            <a:spcAft>
              <a:spcPts val="200"/>
            </a:spcAft>
          </a:pPr>
          <a:r>
            <a:rPr lang="en-US" sz="1600" b="1" dirty="0"/>
            <a:t>- </a:t>
          </a:r>
          <a:r>
            <a:rPr lang="en-US" sz="1400" b="1" dirty="0"/>
            <a:t>Specialized</a:t>
          </a:r>
          <a:r>
            <a:rPr lang="en-US" sz="1600" b="1" dirty="0"/>
            <a:t> testing</a:t>
          </a:r>
        </a:p>
        <a:p>
          <a:pPr marL="119063" indent="-119063" algn="l">
            <a:lnSpc>
              <a:spcPts val="1600"/>
            </a:lnSpc>
            <a:spcAft>
              <a:spcPts val="200"/>
            </a:spcAft>
          </a:pPr>
          <a:r>
            <a:rPr lang="en-US" sz="1600" b="1" dirty="0"/>
            <a:t>- </a:t>
          </a:r>
          <a:r>
            <a:rPr lang="en-US" sz="1400" b="1" dirty="0"/>
            <a:t>Referrals to specialist</a:t>
          </a:r>
        </a:p>
        <a:p>
          <a:pPr marL="119063" indent="-119063" algn="l">
            <a:lnSpc>
              <a:spcPts val="1600"/>
            </a:lnSpc>
            <a:spcAft>
              <a:spcPts val="200"/>
            </a:spcAft>
          </a:pPr>
          <a:r>
            <a:rPr lang="en-US" sz="1400" b="1" dirty="0"/>
            <a:t>- </a:t>
          </a:r>
          <a:r>
            <a:rPr lang="en-US" sz="1400" b="1" dirty="0">
              <a:solidFill>
                <a:schemeClr val="tx1"/>
              </a:solidFill>
            </a:rPr>
            <a:t>Care partner secured and understands the role</a:t>
          </a:r>
        </a:p>
      </dgm:t>
    </dgm:pt>
    <dgm:pt modelId="{E4C9DADC-18D6-4953-B961-D0B6522FC171}" type="parTrans" cxnId="{73D10E89-340B-42D8-A4D2-9CED47BA6568}">
      <dgm:prSet/>
      <dgm:spPr/>
      <dgm:t>
        <a:bodyPr/>
        <a:lstStyle/>
        <a:p>
          <a:endParaRPr lang="en-US"/>
        </a:p>
      </dgm:t>
    </dgm:pt>
    <dgm:pt modelId="{017A5F33-A56E-4AC2-A4BB-70D2CD48E1FD}" type="sibTrans" cxnId="{73D10E89-340B-42D8-A4D2-9CED47BA6568}">
      <dgm:prSet/>
      <dgm:spPr/>
      <dgm:t>
        <a:bodyPr/>
        <a:lstStyle/>
        <a:p>
          <a:endParaRPr lang="en-US"/>
        </a:p>
      </dgm:t>
    </dgm:pt>
    <dgm:pt modelId="{8273DB0F-21E0-409A-B31A-01ABC60CD0A5}">
      <dgm:prSet phldrT="[Text]" custT="1"/>
      <dgm:spPr>
        <a:ln>
          <a:noFill/>
        </a:ln>
        <a:scene3d>
          <a:camera prst="orthographicFront"/>
          <a:lightRig rig="threePt" dir="t"/>
        </a:scene3d>
        <a:sp3d>
          <a:bevelT w="152400"/>
        </a:sp3d>
      </dgm:spPr>
      <dgm:t>
        <a:bodyPr anchor="t"/>
        <a:lstStyle/>
        <a:p>
          <a:pPr algn="ctr">
            <a:lnSpc>
              <a:spcPct val="90000"/>
            </a:lnSpc>
            <a:spcAft>
              <a:spcPct val="35000"/>
            </a:spcAft>
          </a:pPr>
          <a:r>
            <a:rPr lang="en-US" sz="1800" b="1" u="none" dirty="0"/>
            <a:t>STEP 3</a:t>
          </a:r>
        </a:p>
        <a:p>
          <a:pPr marL="119063" indent="-119063" algn="l">
            <a:lnSpc>
              <a:spcPts val="1600"/>
            </a:lnSpc>
            <a:spcAft>
              <a:spcPts val="200"/>
            </a:spcAft>
          </a:pPr>
          <a:r>
            <a:rPr lang="en-US" sz="1600" b="1" dirty="0"/>
            <a:t>- Review by the transplant committee </a:t>
          </a:r>
        </a:p>
      </dgm:t>
    </dgm:pt>
    <dgm:pt modelId="{4755E43E-A63C-425B-8DF8-DA6BDBF91458}" type="parTrans" cxnId="{CAD4313F-3810-4987-A171-4CA932CB5875}">
      <dgm:prSet/>
      <dgm:spPr/>
      <dgm:t>
        <a:bodyPr/>
        <a:lstStyle/>
        <a:p>
          <a:endParaRPr lang="en-US"/>
        </a:p>
      </dgm:t>
    </dgm:pt>
    <dgm:pt modelId="{66B5237C-D809-497C-962C-6CE38AB1E36E}" type="sibTrans" cxnId="{CAD4313F-3810-4987-A171-4CA932CB5875}">
      <dgm:prSet/>
      <dgm:spPr/>
      <dgm:t>
        <a:bodyPr/>
        <a:lstStyle/>
        <a:p>
          <a:endParaRPr lang="en-US"/>
        </a:p>
      </dgm:t>
    </dgm:pt>
    <dgm:pt modelId="{506ABA23-0B55-4A48-89C8-AAB810F3E14F}" type="pres">
      <dgm:prSet presAssocID="{87F414AF-D461-46C7-BC81-E2D671721C19}" presName="CompostProcess" presStyleCnt="0">
        <dgm:presLayoutVars>
          <dgm:dir/>
          <dgm:resizeHandles val="exact"/>
        </dgm:presLayoutVars>
      </dgm:prSet>
      <dgm:spPr/>
    </dgm:pt>
    <dgm:pt modelId="{40F8E9A7-81E6-40C6-A72B-B38F82CDE6BF}" type="pres">
      <dgm:prSet presAssocID="{87F414AF-D461-46C7-BC81-E2D671721C19}" presName="arrow" presStyleLbl="bgShp" presStyleIdx="0" presStyleCnt="1"/>
      <dgm:spPr/>
    </dgm:pt>
    <dgm:pt modelId="{1A79026C-32AE-4423-AF58-D2698F7551D0}" type="pres">
      <dgm:prSet presAssocID="{87F414AF-D461-46C7-BC81-E2D671721C19}" presName="linearProcess" presStyleCnt="0"/>
      <dgm:spPr/>
    </dgm:pt>
    <dgm:pt modelId="{C197B8F8-9222-45CA-8C4F-7C7990A32A72}" type="pres">
      <dgm:prSet presAssocID="{F309E514-C2A2-4896-B36B-8D2CF6DFF979}" presName="textNode" presStyleLbl="node1" presStyleIdx="0" presStyleCnt="3" custScaleX="95615" custScaleY="136764" custLinFactNeighborX="-1176" custLinFactNeighborY="3139">
        <dgm:presLayoutVars>
          <dgm:bulletEnabled val="1"/>
        </dgm:presLayoutVars>
      </dgm:prSet>
      <dgm:spPr/>
    </dgm:pt>
    <dgm:pt modelId="{6B0A382D-D14B-4246-BFF6-2A719C421B22}" type="pres">
      <dgm:prSet presAssocID="{6EE277C9-DFF9-4CF1-A502-E62F9A749254}" presName="sibTrans" presStyleCnt="0"/>
      <dgm:spPr/>
    </dgm:pt>
    <dgm:pt modelId="{34563890-1390-4B53-949E-CC4E345BEB67}" type="pres">
      <dgm:prSet presAssocID="{B3F3F81A-8B80-450C-8119-4E68955DC98C}" presName="textNode" presStyleLbl="node1" presStyleIdx="1" presStyleCnt="3" custScaleX="99262" custLinFactNeighborX="16691" custLinFactNeighborY="1884">
        <dgm:presLayoutVars>
          <dgm:bulletEnabled val="1"/>
        </dgm:presLayoutVars>
      </dgm:prSet>
      <dgm:spPr/>
    </dgm:pt>
    <dgm:pt modelId="{7ECA257F-AE85-48D0-9ABB-D74D7C535A16}" type="pres">
      <dgm:prSet presAssocID="{017A5F33-A56E-4AC2-A4BB-70D2CD48E1FD}" presName="sibTrans" presStyleCnt="0"/>
      <dgm:spPr/>
    </dgm:pt>
    <dgm:pt modelId="{725D0955-CF94-41FA-89CF-74718AD34BF3}" type="pres">
      <dgm:prSet presAssocID="{8273DB0F-21E0-409A-B31A-01ABC60CD0A5}" presName="textNode" presStyleLbl="node1" presStyleIdx="2" presStyleCnt="3" custLinFactNeighborX="5650" custLinFactNeighborY="397">
        <dgm:presLayoutVars>
          <dgm:bulletEnabled val="1"/>
        </dgm:presLayoutVars>
      </dgm:prSet>
      <dgm:spPr/>
    </dgm:pt>
  </dgm:ptLst>
  <dgm:cxnLst>
    <dgm:cxn modelId="{510F4526-540E-453B-AD64-8D8F5D6DB7EB}" type="presOf" srcId="{8273DB0F-21E0-409A-B31A-01ABC60CD0A5}" destId="{725D0955-CF94-41FA-89CF-74718AD34BF3}" srcOrd="0" destOrd="0" presId="urn:microsoft.com/office/officeart/2005/8/layout/hProcess9"/>
    <dgm:cxn modelId="{8789DA27-21B4-4E66-96F9-E6CCF24977D8}" srcId="{87F414AF-D461-46C7-BC81-E2D671721C19}" destId="{F309E514-C2A2-4896-B36B-8D2CF6DFF979}" srcOrd="0" destOrd="0" parTransId="{90FFD50B-2D04-4A85-A38A-926E64853782}" sibTransId="{6EE277C9-DFF9-4CF1-A502-E62F9A749254}"/>
    <dgm:cxn modelId="{BFAF823B-FB92-4CF5-8BBE-5B5205BB12DF}" type="presOf" srcId="{87F414AF-D461-46C7-BC81-E2D671721C19}" destId="{506ABA23-0B55-4A48-89C8-AAB810F3E14F}" srcOrd="0" destOrd="0" presId="urn:microsoft.com/office/officeart/2005/8/layout/hProcess9"/>
    <dgm:cxn modelId="{CAD4313F-3810-4987-A171-4CA932CB5875}" srcId="{87F414AF-D461-46C7-BC81-E2D671721C19}" destId="{8273DB0F-21E0-409A-B31A-01ABC60CD0A5}" srcOrd="2" destOrd="0" parTransId="{4755E43E-A63C-425B-8DF8-DA6BDBF91458}" sibTransId="{66B5237C-D809-497C-962C-6CE38AB1E36E}"/>
    <dgm:cxn modelId="{32447062-774A-466E-8600-BF6EA9985DD4}" type="presOf" srcId="{F309E514-C2A2-4896-B36B-8D2CF6DFF979}" destId="{C197B8F8-9222-45CA-8C4F-7C7990A32A72}" srcOrd="0" destOrd="0" presId="urn:microsoft.com/office/officeart/2005/8/layout/hProcess9"/>
    <dgm:cxn modelId="{73D10E89-340B-42D8-A4D2-9CED47BA6568}" srcId="{87F414AF-D461-46C7-BC81-E2D671721C19}" destId="{B3F3F81A-8B80-450C-8119-4E68955DC98C}" srcOrd="1" destOrd="0" parTransId="{E4C9DADC-18D6-4953-B961-D0B6522FC171}" sibTransId="{017A5F33-A56E-4AC2-A4BB-70D2CD48E1FD}"/>
    <dgm:cxn modelId="{C54F05EE-80C7-4C18-9332-611244DF31BD}" type="presOf" srcId="{B3F3F81A-8B80-450C-8119-4E68955DC98C}" destId="{34563890-1390-4B53-949E-CC4E345BEB67}" srcOrd="0" destOrd="0" presId="urn:microsoft.com/office/officeart/2005/8/layout/hProcess9"/>
    <dgm:cxn modelId="{5A69AA94-824D-4274-9C97-9AF21949CD23}" type="presParOf" srcId="{506ABA23-0B55-4A48-89C8-AAB810F3E14F}" destId="{40F8E9A7-81E6-40C6-A72B-B38F82CDE6BF}" srcOrd="0" destOrd="0" presId="urn:microsoft.com/office/officeart/2005/8/layout/hProcess9"/>
    <dgm:cxn modelId="{E4464632-1734-46B0-B433-CA5CF48D7B20}" type="presParOf" srcId="{506ABA23-0B55-4A48-89C8-AAB810F3E14F}" destId="{1A79026C-32AE-4423-AF58-D2698F7551D0}" srcOrd="1" destOrd="0" presId="urn:microsoft.com/office/officeart/2005/8/layout/hProcess9"/>
    <dgm:cxn modelId="{847CFD38-5212-4166-A537-2A2A5BB11E73}" type="presParOf" srcId="{1A79026C-32AE-4423-AF58-D2698F7551D0}" destId="{C197B8F8-9222-45CA-8C4F-7C7990A32A72}" srcOrd="0" destOrd="0" presId="urn:microsoft.com/office/officeart/2005/8/layout/hProcess9"/>
    <dgm:cxn modelId="{0C0456A2-6435-4579-B3B4-3D734D703C41}" type="presParOf" srcId="{1A79026C-32AE-4423-AF58-D2698F7551D0}" destId="{6B0A382D-D14B-4246-BFF6-2A719C421B22}" srcOrd="1" destOrd="0" presId="urn:microsoft.com/office/officeart/2005/8/layout/hProcess9"/>
    <dgm:cxn modelId="{A1D46D55-3D39-4819-BCB7-C8CD705D3BF7}" type="presParOf" srcId="{1A79026C-32AE-4423-AF58-D2698F7551D0}" destId="{34563890-1390-4B53-949E-CC4E345BEB67}" srcOrd="2" destOrd="0" presId="urn:microsoft.com/office/officeart/2005/8/layout/hProcess9"/>
    <dgm:cxn modelId="{20C2C654-492F-40B4-8D4F-030014D2206C}" type="presParOf" srcId="{1A79026C-32AE-4423-AF58-D2698F7551D0}" destId="{7ECA257F-AE85-48D0-9ABB-D74D7C535A16}" srcOrd="3" destOrd="0" presId="urn:microsoft.com/office/officeart/2005/8/layout/hProcess9"/>
    <dgm:cxn modelId="{C2BDF5D9-E908-4390-9344-698C960A37D3}" type="presParOf" srcId="{1A79026C-32AE-4423-AF58-D2698F7551D0}" destId="{725D0955-CF94-41FA-89CF-74718AD34BF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87AFB-18FD-45B2-8D94-A333BED47EC7}"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US"/>
        </a:p>
      </dgm:t>
    </dgm:pt>
    <dgm:pt modelId="{F7E8C852-B5B7-42B8-A601-B886139E609D}">
      <dgm:prSet/>
      <dgm:spPr>
        <a:solidFill>
          <a:srgbClr val="C00000"/>
        </a:solidFill>
      </dgm:spPr>
      <dgm:t>
        <a:bodyPr/>
        <a:lstStyle/>
        <a:p>
          <a:pPr algn="ctr" rtl="0"/>
          <a:r>
            <a:rPr lang="en-US" b="1" dirty="0"/>
            <a:t>Blood Test</a:t>
          </a:r>
        </a:p>
      </dgm:t>
    </dgm:pt>
    <dgm:pt modelId="{21B49E45-A7A0-4AEA-A223-54603D0FA435}" type="parTrans" cxnId="{711ABBC0-F4CC-43C4-9D04-E8389E7C2E5D}">
      <dgm:prSet/>
      <dgm:spPr>
        <a:solidFill>
          <a:srgbClr val="C00000"/>
        </a:solidFill>
      </dgm:spPr>
      <dgm:t>
        <a:bodyPr/>
        <a:lstStyle/>
        <a:p>
          <a:endParaRPr lang="en-US" dirty="0"/>
        </a:p>
      </dgm:t>
    </dgm:pt>
    <dgm:pt modelId="{BB88026A-2840-4663-8275-A820122FAAFE}" type="sibTrans" cxnId="{711ABBC0-F4CC-43C4-9D04-E8389E7C2E5D}">
      <dgm:prSet/>
      <dgm:spPr/>
      <dgm:t>
        <a:bodyPr/>
        <a:lstStyle/>
        <a:p>
          <a:endParaRPr lang="en-US"/>
        </a:p>
      </dgm:t>
    </dgm:pt>
    <dgm:pt modelId="{0119FA14-9ACA-4F87-847C-3C7F50E67E99}">
      <dgm:prSet/>
      <dgm:spPr>
        <a:solidFill>
          <a:schemeClr val="tx2">
            <a:lumMod val="60000"/>
            <a:lumOff val="40000"/>
          </a:schemeClr>
        </a:solidFill>
      </dgm:spPr>
      <dgm:t>
        <a:bodyPr/>
        <a:lstStyle/>
        <a:p>
          <a:pPr rtl="0"/>
          <a:r>
            <a:rPr lang="en-US" b="1" dirty="0"/>
            <a:t>Diagnostic </a:t>
          </a:r>
          <a:br>
            <a:rPr lang="en-US" b="1" dirty="0"/>
          </a:br>
          <a:r>
            <a:rPr lang="en-US" b="1" dirty="0"/>
            <a:t>Testing</a:t>
          </a:r>
        </a:p>
      </dgm:t>
    </dgm:pt>
    <dgm:pt modelId="{D203EA2F-022F-4541-8F1B-3E3613F45D18}" type="parTrans" cxnId="{F4DC45C9-4A0C-4B82-9825-2CA71F2F826D}">
      <dgm:prSet/>
      <dgm:spPr/>
      <dgm:t>
        <a:bodyPr/>
        <a:lstStyle/>
        <a:p>
          <a:endParaRPr lang="en-US"/>
        </a:p>
      </dgm:t>
    </dgm:pt>
    <dgm:pt modelId="{3DBEE0E4-CBAD-4732-B0D9-49E79BD84C6A}" type="sibTrans" cxnId="{F4DC45C9-4A0C-4B82-9825-2CA71F2F826D}">
      <dgm:prSet/>
      <dgm:spPr/>
      <dgm:t>
        <a:bodyPr/>
        <a:lstStyle/>
        <a:p>
          <a:endParaRPr lang="en-US"/>
        </a:p>
      </dgm:t>
    </dgm:pt>
    <dgm:pt modelId="{B4AFF0B8-1AD6-4026-BFC8-614F233B0556}">
      <dgm:prSet/>
      <dgm:spPr>
        <a:solidFill>
          <a:schemeClr val="accent5">
            <a:lumMod val="60000"/>
            <a:lumOff val="40000"/>
          </a:schemeClr>
        </a:solidFill>
      </dgm:spPr>
      <dgm:t>
        <a:bodyPr/>
        <a:lstStyle/>
        <a:p>
          <a:pPr algn="ctr" rtl="0"/>
          <a:r>
            <a:rPr lang="en-US" b="1" dirty="0"/>
            <a:t>Lung Testing</a:t>
          </a:r>
        </a:p>
      </dgm:t>
    </dgm:pt>
    <dgm:pt modelId="{2538A112-E055-4C19-9B89-2653CFF252E5}" type="parTrans" cxnId="{65E2A6EA-F735-4932-ADF9-633EF20267CE}">
      <dgm:prSet/>
      <dgm:spPr>
        <a:solidFill>
          <a:schemeClr val="accent5">
            <a:lumMod val="60000"/>
            <a:lumOff val="40000"/>
          </a:schemeClr>
        </a:solidFill>
      </dgm:spPr>
      <dgm:t>
        <a:bodyPr/>
        <a:lstStyle/>
        <a:p>
          <a:endParaRPr lang="en-US" dirty="0"/>
        </a:p>
      </dgm:t>
    </dgm:pt>
    <dgm:pt modelId="{97C39EFC-5AE0-491D-9FBF-CCB561D61D05}" type="sibTrans" cxnId="{65E2A6EA-F735-4932-ADF9-633EF20267CE}">
      <dgm:prSet/>
      <dgm:spPr/>
      <dgm:t>
        <a:bodyPr/>
        <a:lstStyle/>
        <a:p>
          <a:endParaRPr lang="en-US"/>
        </a:p>
      </dgm:t>
    </dgm:pt>
    <dgm:pt modelId="{D7BC85F8-2C45-45BA-B579-497934D0A5B6}">
      <dgm:prSet custT="1"/>
      <dgm:spPr>
        <a:solidFill>
          <a:srgbClr val="E2AC00"/>
        </a:solidFill>
      </dgm:spPr>
      <dgm:t>
        <a:bodyPr/>
        <a:lstStyle/>
        <a:p>
          <a:pPr marL="119063" indent="-119063" algn="l" rtl="0">
            <a:lnSpc>
              <a:spcPct val="100000"/>
            </a:lnSpc>
            <a:spcAft>
              <a:spcPts val="0"/>
            </a:spcAft>
          </a:pPr>
          <a:r>
            <a:rPr lang="en-US" sz="1200" b="1" dirty="0"/>
            <a:t>Colonoscopy</a:t>
          </a:r>
        </a:p>
      </dgm:t>
    </dgm:pt>
    <dgm:pt modelId="{2BF3AD0E-2F9A-4CDE-9C10-E0DE833B013D}" type="parTrans" cxnId="{87A694CA-0773-4503-8F8B-6981269B5070}">
      <dgm:prSet/>
      <dgm:spPr/>
      <dgm:t>
        <a:bodyPr/>
        <a:lstStyle/>
        <a:p>
          <a:endParaRPr lang="en-US"/>
        </a:p>
      </dgm:t>
    </dgm:pt>
    <dgm:pt modelId="{41875B52-52C5-43FA-AF98-D238A7A38769}" type="sibTrans" cxnId="{87A694CA-0773-4503-8F8B-6981269B5070}">
      <dgm:prSet/>
      <dgm:spPr/>
      <dgm:t>
        <a:bodyPr/>
        <a:lstStyle/>
        <a:p>
          <a:endParaRPr lang="en-US"/>
        </a:p>
      </dgm:t>
    </dgm:pt>
    <dgm:pt modelId="{68547169-3404-4E2E-AFE6-B6D340FDAD54}">
      <dgm:prSet custT="1"/>
      <dgm:spPr>
        <a:solidFill>
          <a:srgbClr val="E2AC00"/>
        </a:solidFill>
      </dgm:spPr>
      <dgm:t>
        <a:bodyPr/>
        <a:lstStyle/>
        <a:p>
          <a:pPr marL="119063" indent="-119063" algn="l" rtl="0">
            <a:lnSpc>
              <a:spcPct val="100000"/>
            </a:lnSpc>
            <a:spcAft>
              <a:spcPts val="0"/>
            </a:spcAft>
          </a:pPr>
          <a:r>
            <a:rPr lang="en-US" sz="1200" b="1" dirty="0" err="1"/>
            <a:t>Mammo</a:t>
          </a:r>
          <a:r>
            <a:rPr lang="en-US" sz="1200" b="1" dirty="0"/>
            <a:t>/Pap</a:t>
          </a:r>
        </a:p>
      </dgm:t>
    </dgm:pt>
    <dgm:pt modelId="{9FFD1937-8BF0-4B3D-8A11-7B0DE1B2C804}" type="parTrans" cxnId="{24A3938D-BB19-4E14-B8A3-07A84692B4D4}">
      <dgm:prSet/>
      <dgm:spPr/>
      <dgm:t>
        <a:bodyPr/>
        <a:lstStyle/>
        <a:p>
          <a:endParaRPr lang="en-US"/>
        </a:p>
      </dgm:t>
    </dgm:pt>
    <dgm:pt modelId="{BFB8C524-0F6D-4D07-9BD6-A5E013F189FB}" type="sibTrans" cxnId="{24A3938D-BB19-4E14-B8A3-07A84692B4D4}">
      <dgm:prSet/>
      <dgm:spPr/>
      <dgm:t>
        <a:bodyPr/>
        <a:lstStyle/>
        <a:p>
          <a:endParaRPr lang="en-US"/>
        </a:p>
      </dgm:t>
    </dgm:pt>
    <dgm:pt modelId="{270EF52A-3D24-48CB-AADC-579C4132A7BF}">
      <dgm:prSet custT="1"/>
      <dgm:spPr>
        <a:solidFill>
          <a:srgbClr val="E2AC00"/>
        </a:solidFill>
      </dgm:spPr>
      <dgm:t>
        <a:bodyPr/>
        <a:lstStyle/>
        <a:p>
          <a:pPr algn="ctr" rtl="0">
            <a:lnSpc>
              <a:spcPts val="1200"/>
            </a:lnSpc>
            <a:spcAft>
              <a:spcPts val="300"/>
            </a:spcAft>
          </a:pPr>
          <a:r>
            <a:rPr lang="en-US" sz="1300" b="1" dirty="0"/>
            <a:t>Age</a:t>
          </a:r>
        </a:p>
        <a:p>
          <a:pPr algn="ctr" rtl="0">
            <a:lnSpc>
              <a:spcPts val="1200"/>
            </a:lnSpc>
            <a:spcAft>
              <a:spcPts val="300"/>
            </a:spcAft>
          </a:pPr>
          <a:r>
            <a:rPr lang="en-US" sz="1300" b="1" dirty="0"/>
            <a:t>Appropriate</a:t>
          </a:r>
        </a:p>
        <a:p>
          <a:pPr algn="ctr" rtl="0">
            <a:lnSpc>
              <a:spcPts val="1200"/>
            </a:lnSpc>
            <a:spcAft>
              <a:spcPts val="300"/>
            </a:spcAft>
          </a:pPr>
          <a:r>
            <a:rPr lang="en-US" sz="1300" b="1" dirty="0"/>
            <a:t>Cancer S</a:t>
          </a:r>
          <a:r>
            <a:rPr lang="en-US" sz="1300" b="1" u="none" dirty="0"/>
            <a:t>creening</a:t>
          </a:r>
        </a:p>
      </dgm:t>
    </dgm:pt>
    <dgm:pt modelId="{4C8EDDDA-F8C2-404A-9257-C3F074D7702A}" type="parTrans" cxnId="{067294BB-67B9-4D13-B47D-73E49008BE7B}">
      <dgm:prSet/>
      <dgm:spPr>
        <a:solidFill>
          <a:srgbClr val="E2AC00"/>
        </a:solidFill>
      </dgm:spPr>
      <dgm:t>
        <a:bodyPr/>
        <a:lstStyle/>
        <a:p>
          <a:endParaRPr lang="en-US" dirty="0"/>
        </a:p>
      </dgm:t>
    </dgm:pt>
    <dgm:pt modelId="{E049028B-6D22-4490-B743-3C456DDD4F5B}" type="sibTrans" cxnId="{067294BB-67B9-4D13-B47D-73E49008BE7B}">
      <dgm:prSet/>
      <dgm:spPr/>
      <dgm:t>
        <a:bodyPr/>
        <a:lstStyle/>
        <a:p>
          <a:endParaRPr lang="en-US"/>
        </a:p>
      </dgm:t>
    </dgm:pt>
    <dgm:pt modelId="{D65653ED-0BC6-4C82-8695-E2C3A6A1A74B}">
      <dgm:prSet custT="1"/>
      <dgm:spPr>
        <a:solidFill>
          <a:srgbClr val="E2AC00"/>
        </a:solidFill>
      </dgm:spPr>
      <dgm:t>
        <a:bodyPr/>
        <a:lstStyle/>
        <a:p>
          <a:pPr marL="119063" indent="-119063" algn="l" rtl="0">
            <a:lnSpc>
              <a:spcPct val="100000"/>
            </a:lnSpc>
            <a:spcAft>
              <a:spcPts val="0"/>
            </a:spcAft>
          </a:pPr>
          <a:r>
            <a:rPr lang="en-US" sz="1200" b="1" dirty="0"/>
            <a:t>PSA blood test</a:t>
          </a:r>
        </a:p>
      </dgm:t>
    </dgm:pt>
    <dgm:pt modelId="{758E061B-4C35-431A-BB91-370682D1D59E}" type="parTrans" cxnId="{84A50617-D980-40B4-9DE4-909ACE421FFE}">
      <dgm:prSet/>
      <dgm:spPr/>
      <dgm:t>
        <a:bodyPr/>
        <a:lstStyle/>
        <a:p>
          <a:endParaRPr lang="en-US"/>
        </a:p>
      </dgm:t>
    </dgm:pt>
    <dgm:pt modelId="{08D37120-2587-42FA-BECF-31C7427FE9FD}" type="sibTrans" cxnId="{84A50617-D980-40B4-9DE4-909ACE421FFE}">
      <dgm:prSet/>
      <dgm:spPr/>
      <dgm:t>
        <a:bodyPr/>
        <a:lstStyle/>
        <a:p>
          <a:endParaRPr lang="en-US"/>
        </a:p>
      </dgm:t>
    </dgm:pt>
    <dgm:pt modelId="{D6AE18FD-767E-415B-8185-70B65286A90A}">
      <dgm:prSet/>
      <dgm:spPr>
        <a:solidFill>
          <a:schemeClr val="accent3">
            <a:lumMod val="75000"/>
          </a:schemeClr>
        </a:solidFill>
      </dgm:spPr>
      <dgm:t>
        <a:bodyPr/>
        <a:lstStyle/>
        <a:p>
          <a:pPr algn="ctr" rtl="0"/>
          <a:r>
            <a:rPr lang="en-US" b="1" dirty="0"/>
            <a:t>Radiology Testing</a:t>
          </a:r>
        </a:p>
      </dgm:t>
    </dgm:pt>
    <dgm:pt modelId="{2EC880E7-FFFB-4C07-AEF2-1A16F115FC54}" type="parTrans" cxnId="{A85197FA-8F24-4B8E-8351-F5AF2DFFA471}">
      <dgm:prSet/>
      <dgm:spPr>
        <a:solidFill>
          <a:schemeClr val="accent3">
            <a:lumMod val="75000"/>
          </a:schemeClr>
        </a:solidFill>
      </dgm:spPr>
      <dgm:t>
        <a:bodyPr/>
        <a:lstStyle/>
        <a:p>
          <a:endParaRPr lang="en-US" dirty="0"/>
        </a:p>
      </dgm:t>
    </dgm:pt>
    <dgm:pt modelId="{A2809056-22A3-449C-88FC-F4481FD3A0C0}" type="sibTrans" cxnId="{A85197FA-8F24-4B8E-8351-F5AF2DFFA471}">
      <dgm:prSet/>
      <dgm:spPr/>
      <dgm:t>
        <a:bodyPr/>
        <a:lstStyle/>
        <a:p>
          <a:endParaRPr lang="en-US"/>
        </a:p>
      </dgm:t>
    </dgm:pt>
    <dgm:pt modelId="{6A9D2391-8F09-46DB-B27E-465C33317585}">
      <dgm:prSet/>
      <dgm:spPr>
        <a:solidFill>
          <a:srgbClr val="9B85B5"/>
        </a:solidFill>
      </dgm:spPr>
      <dgm:t>
        <a:bodyPr/>
        <a:lstStyle/>
        <a:p>
          <a:pPr algn="ctr" rtl="0"/>
          <a:r>
            <a:rPr lang="en-US" b="1" dirty="0"/>
            <a:t>Heart Testing</a:t>
          </a:r>
        </a:p>
      </dgm:t>
    </dgm:pt>
    <dgm:pt modelId="{50041BB6-3FC4-4ED7-8678-6920E68B6D4C}" type="parTrans" cxnId="{F31A71C8-8527-499C-ABC5-C6924D5D987D}">
      <dgm:prSet/>
      <dgm:spPr/>
      <dgm:t>
        <a:bodyPr/>
        <a:lstStyle/>
        <a:p>
          <a:endParaRPr lang="en-US" dirty="0"/>
        </a:p>
      </dgm:t>
    </dgm:pt>
    <dgm:pt modelId="{EC45228B-1E27-406B-8E5F-CC323C17F218}" type="sibTrans" cxnId="{F31A71C8-8527-499C-ABC5-C6924D5D987D}">
      <dgm:prSet/>
      <dgm:spPr/>
      <dgm:t>
        <a:bodyPr/>
        <a:lstStyle/>
        <a:p>
          <a:endParaRPr lang="en-US"/>
        </a:p>
      </dgm:t>
    </dgm:pt>
    <dgm:pt modelId="{93457ADC-A295-4FD4-A9DA-485AC9FB36AB}">
      <dgm:prSet custT="1"/>
      <dgm:spPr>
        <a:solidFill>
          <a:schemeClr val="accent6">
            <a:lumMod val="75000"/>
          </a:schemeClr>
        </a:solidFill>
      </dgm:spPr>
      <dgm:t>
        <a:bodyPr/>
        <a:lstStyle/>
        <a:p>
          <a:pPr algn="ctr" rtl="0"/>
          <a:r>
            <a:rPr lang="en-US" sz="2000" b="1" dirty="0"/>
            <a:t>Physical Exam</a:t>
          </a:r>
        </a:p>
      </dgm:t>
    </dgm:pt>
    <dgm:pt modelId="{20EE26D0-9B20-417F-89B1-AE96A9B91B05}" type="parTrans" cxnId="{FDBC9C36-98A6-4385-9A89-1359DFCA87D9}">
      <dgm:prSet/>
      <dgm:spPr>
        <a:solidFill>
          <a:schemeClr val="accent6">
            <a:lumMod val="75000"/>
          </a:schemeClr>
        </a:solidFill>
      </dgm:spPr>
      <dgm:t>
        <a:bodyPr/>
        <a:lstStyle/>
        <a:p>
          <a:endParaRPr lang="en-US" dirty="0"/>
        </a:p>
      </dgm:t>
    </dgm:pt>
    <dgm:pt modelId="{DCAE37D9-7809-4538-8939-BFCCD742CD7C}" type="sibTrans" cxnId="{FDBC9C36-98A6-4385-9A89-1359DFCA87D9}">
      <dgm:prSet/>
      <dgm:spPr/>
      <dgm:t>
        <a:bodyPr/>
        <a:lstStyle/>
        <a:p>
          <a:endParaRPr lang="en-US"/>
        </a:p>
      </dgm:t>
    </dgm:pt>
    <dgm:pt modelId="{449CC3EE-5E3D-4BDA-897C-CA9C6AA84555}">
      <dgm:prSet/>
      <dgm:spPr>
        <a:solidFill>
          <a:srgbClr val="C3CD7B"/>
        </a:solidFill>
      </dgm:spPr>
      <dgm:t>
        <a:bodyPr/>
        <a:lstStyle/>
        <a:p>
          <a:pPr algn="ctr" rtl="0"/>
          <a:r>
            <a:rPr lang="en-US" b="1" dirty="0"/>
            <a:t>Referral to Specialist if needed</a:t>
          </a:r>
        </a:p>
      </dgm:t>
    </dgm:pt>
    <dgm:pt modelId="{75F2B138-B88C-45D1-BE98-6A99F4D7D027}" type="sibTrans" cxnId="{66CF117B-E0FE-4181-8448-B03AD8F60426}">
      <dgm:prSet/>
      <dgm:spPr/>
      <dgm:t>
        <a:bodyPr/>
        <a:lstStyle/>
        <a:p>
          <a:endParaRPr lang="en-US"/>
        </a:p>
      </dgm:t>
    </dgm:pt>
    <dgm:pt modelId="{F1EF096A-0189-4D3C-8BBB-90D83E9BE4F9}" type="parTrans" cxnId="{66CF117B-E0FE-4181-8448-B03AD8F60426}">
      <dgm:prSet/>
      <dgm:spPr>
        <a:solidFill>
          <a:srgbClr val="C3CD7B"/>
        </a:solidFill>
      </dgm:spPr>
      <dgm:t>
        <a:bodyPr/>
        <a:lstStyle/>
        <a:p>
          <a:endParaRPr lang="en-US" dirty="0"/>
        </a:p>
      </dgm:t>
    </dgm:pt>
    <dgm:pt modelId="{97ABA8E2-14CF-49A7-9088-AC258DF2BDEB}" type="pres">
      <dgm:prSet presAssocID="{02B87AFB-18FD-45B2-8D94-A333BED47EC7}" presName="Name0" presStyleCnt="0">
        <dgm:presLayoutVars>
          <dgm:chMax val="1"/>
          <dgm:dir/>
          <dgm:animLvl val="ctr"/>
          <dgm:resizeHandles val="exact"/>
        </dgm:presLayoutVars>
      </dgm:prSet>
      <dgm:spPr/>
    </dgm:pt>
    <dgm:pt modelId="{8A069DEB-0B9A-4F32-8F5C-04987489C75B}" type="pres">
      <dgm:prSet presAssocID="{0119FA14-9ACA-4F87-847C-3C7F50E67E99}" presName="centerShape" presStyleLbl="node0" presStyleIdx="0" presStyleCnt="1"/>
      <dgm:spPr/>
    </dgm:pt>
    <dgm:pt modelId="{21105227-197F-41F5-8AB5-EE25CA6A4590}" type="pres">
      <dgm:prSet presAssocID="{21B49E45-A7A0-4AEA-A223-54603D0FA435}" presName="parTrans" presStyleLbl="sibTrans2D1" presStyleIdx="0" presStyleCnt="7"/>
      <dgm:spPr/>
    </dgm:pt>
    <dgm:pt modelId="{A1B03392-4BF7-4570-BA6D-CCAAFA645D86}" type="pres">
      <dgm:prSet presAssocID="{21B49E45-A7A0-4AEA-A223-54603D0FA435}" presName="connectorText" presStyleLbl="sibTrans2D1" presStyleIdx="0" presStyleCnt="7"/>
      <dgm:spPr/>
    </dgm:pt>
    <dgm:pt modelId="{7A3FFFCE-C0A4-492C-8283-13C20638D7F0}" type="pres">
      <dgm:prSet presAssocID="{F7E8C852-B5B7-42B8-A601-B886139E609D}" presName="node" presStyleLbl="node1" presStyleIdx="0" presStyleCnt="7">
        <dgm:presLayoutVars>
          <dgm:bulletEnabled val="1"/>
        </dgm:presLayoutVars>
      </dgm:prSet>
      <dgm:spPr/>
    </dgm:pt>
    <dgm:pt modelId="{35947578-3CAD-4A4E-810D-4F21F6908761}" type="pres">
      <dgm:prSet presAssocID="{2EC880E7-FFFB-4C07-AEF2-1A16F115FC54}" presName="parTrans" presStyleLbl="sibTrans2D1" presStyleIdx="1" presStyleCnt="7"/>
      <dgm:spPr/>
    </dgm:pt>
    <dgm:pt modelId="{9D6CEBED-23A2-4E04-AD94-39B23E2851EB}" type="pres">
      <dgm:prSet presAssocID="{2EC880E7-FFFB-4C07-AEF2-1A16F115FC54}" presName="connectorText" presStyleLbl="sibTrans2D1" presStyleIdx="1" presStyleCnt="7"/>
      <dgm:spPr/>
    </dgm:pt>
    <dgm:pt modelId="{B95BE86E-4F99-4B4E-AC49-F974B5E89A35}" type="pres">
      <dgm:prSet presAssocID="{D6AE18FD-767E-415B-8185-70B65286A90A}" presName="node" presStyleLbl="node1" presStyleIdx="1" presStyleCnt="7">
        <dgm:presLayoutVars>
          <dgm:bulletEnabled val="1"/>
        </dgm:presLayoutVars>
      </dgm:prSet>
      <dgm:spPr/>
    </dgm:pt>
    <dgm:pt modelId="{7620A79A-FC15-4A29-B931-EAD2FF3D88B7}" type="pres">
      <dgm:prSet presAssocID="{50041BB6-3FC4-4ED7-8678-6920E68B6D4C}" presName="parTrans" presStyleLbl="sibTrans2D1" presStyleIdx="2" presStyleCnt="7"/>
      <dgm:spPr/>
    </dgm:pt>
    <dgm:pt modelId="{E069BAD6-DECB-459A-819E-191952959E48}" type="pres">
      <dgm:prSet presAssocID="{50041BB6-3FC4-4ED7-8678-6920E68B6D4C}" presName="connectorText" presStyleLbl="sibTrans2D1" presStyleIdx="2" presStyleCnt="7"/>
      <dgm:spPr/>
    </dgm:pt>
    <dgm:pt modelId="{A2EA0793-776B-40EB-A778-E7E316A40BC2}" type="pres">
      <dgm:prSet presAssocID="{6A9D2391-8F09-46DB-B27E-465C33317585}" presName="node" presStyleLbl="node1" presStyleIdx="2" presStyleCnt="7">
        <dgm:presLayoutVars>
          <dgm:bulletEnabled val="1"/>
        </dgm:presLayoutVars>
      </dgm:prSet>
      <dgm:spPr/>
    </dgm:pt>
    <dgm:pt modelId="{FAE5D5CE-F649-4291-B269-73807B8CF1ED}" type="pres">
      <dgm:prSet presAssocID="{2538A112-E055-4C19-9B89-2653CFF252E5}" presName="parTrans" presStyleLbl="sibTrans2D1" presStyleIdx="3" presStyleCnt="7"/>
      <dgm:spPr/>
    </dgm:pt>
    <dgm:pt modelId="{C6E31292-01CC-479D-B9EE-78DCCA5290B3}" type="pres">
      <dgm:prSet presAssocID="{2538A112-E055-4C19-9B89-2653CFF252E5}" presName="connectorText" presStyleLbl="sibTrans2D1" presStyleIdx="3" presStyleCnt="7"/>
      <dgm:spPr/>
    </dgm:pt>
    <dgm:pt modelId="{792923BF-DA0C-498D-9990-6C3EABC593C1}" type="pres">
      <dgm:prSet presAssocID="{B4AFF0B8-1AD6-4026-BFC8-614F233B0556}" presName="node" presStyleLbl="node1" presStyleIdx="3" presStyleCnt="7" custScaleX="98075" custRadScaleRad="103092" custRadScaleInc="5467">
        <dgm:presLayoutVars>
          <dgm:bulletEnabled val="1"/>
        </dgm:presLayoutVars>
      </dgm:prSet>
      <dgm:spPr/>
    </dgm:pt>
    <dgm:pt modelId="{66459043-95E9-4420-96C6-8762DE0AB5F2}" type="pres">
      <dgm:prSet presAssocID="{4C8EDDDA-F8C2-404A-9257-C3F074D7702A}" presName="parTrans" presStyleLbl="sibTrans2D1" presStyleIdx="4" presStyleCnt="7"/>
      <dgm:spPr/>
    </dgm:pt>
    <dgm:pt modelId="{98C77915-E55E-4209-9148-D2BAF78AA8BC}" type="pres">
      <dgm:prSet presAssocID="{4C8EDDDA-F8C2-404A-9257-C3F074D7702A}" presName="connectorText" presStyleLbl="sibTrans2D1" presStyleIdx="4" presStyleCnt="7"/>
      <dgm:spPr/>
    </dgm:pt>
    <dgm:pt modelId="{172E8249-6362-47F0-8D02-5816FBE81D4D}" type="pres">
      <dgm:prSet presAssocID="{270EF52A-3D24-48CB-AADC-579C4132A7BF}" presName="node" presStyleLbl="node1" presStyleIdx="4" presStyleCnt="7" custRadScaleRad="99698" custRadScaleInc="-2517">
        <dgm:presLayoutVars>
          <dgm:bulletEnabled val="1"/>
        </dgm:presLayoutVars>
      </dgm:prSet>
      <dgm:spPr/>
    </dgm:pt>
    <dgm:pt modelId="{4C067431-E89B-4C94-8158-8E682B05E570}" type="pres">
      <dgm:prSet presAssocID="{20EE26D0-9B20-417F-89B1-AE96A9B91B05}" presName="parTrans" presStyleLbl="sibTrans2D1" presStyleIdx="5" presStyleCnt="7" custScaleX="95994" custLinFactNeighborX="-3491" custLinFactNeighborY="-2741" custRadScaleRad="24422" custRadScaleInc="-2147483648"/>
      <dgm:spPr/>
    </dgm:pt>
    <dgm:pt modelId="{3ECFB326-7F97-46BE-8755-AE43F98C6003}" type="pres">
      <dgm:prSet presAssocID="{20EE26D0-9B20-417F-89B1-AE96A9B91B05}" presName="connectorText" presStyleLbl="sibTrans2D1" presStyleIdx="5" presStyleCnt="7"/>
      <dgm:spPr/>
    </dgm:pt>
    <dgm:pt modelId="{CE5700E2-D295-4E5E-823A-3C97CC1FC0FF}" type="pres">
      <dgm:prSet presAssocID="{93457ADC-A295-4FD4-A9DA-485AC9FB36AB}" presName="node" presStyleLbl="node1" presStyleIdx="5" presStyleCnt="7" custRadScaleRad="101451" custRadScaleInc="12518">
        <dgm:presLayoutVars>
          <dgm:bulletEnabled val="1"/>
        </dgm:presLayoutVars>
      </dgm:prSet>
      <dgm:spPr/>
    </dgm:pt>
    <dgm:pt modelId="{E3721E62-6CC1-4135-8AEE-FBDA0695E0B9}" type="pres">
      <dgm:prSet presAssocID="{F1EF096A-0189-4D3C-8BBB-90D83E9BE4F9}" presName="parTrans" presStyleLbl="sibTrans2D1" presStyleIdx="6" presStyleCnt="7" custScaleX="84407" custScaleY="100632" custLinFactNeighborX="6623" custLinFactNeighborY="11332"/>
      <dgm:spPr/>
    </dgm:pt>
    <dgm:pt modelId="{F5426084-B052-44C0-B87B-CEC04215ED89}" type="pres">
      <dgm:prSet presAssocID="{F1EF096A-0189-4D3C-8BBB-90D83E9BE4F9}" presName="connectorText" presStyleLbl="sibTrans2D1" presStyleIdx="6" presStyleCnt="7"/>
      <dgm:spPr/>
    </dgm:pt>
    <dgm:pt modelId="{2F4AFD9A-5F1E-4BCC-B7AE-647B6EAD9972}" type="pres">
      <dgm:prSet presAssocID="{449CC3EE-5E3D-4BDA-897C-CA9C6AA84555}" presName="node" presStyleLbl="node1" presStyleIdx="6" presStyleCnt="7" custRadScaleRad="105714" custRadScaleInc="-6516">
        <dgm:presLayoutVars>
          <dgm:bulletEnabled val="1"/>
        </dgm:presLayoutVars>
      </dgm:prSet>
      <dgm:spPr/>
    </dgm:pt>
  </dgm:ptLst>
  <dgm:cxnLst>
    <dgm:cxn modelId="{98D43504-D7B6-41F7-BE21-D95E3856BC4F}" type="presOf" srcId="{B4AFF0B8-1AD6-4026-BFC8-614F233B0556}" destId="{792923BF-DA0C-498D-9990-6C3EABC593C1}" srcOrd="0" destOrd="0" presId="urn:microsoft.com/office/officeart/2005/8/layout/radial5"/>
    <dgm:cxn modelId="{F8CA8D07-912B-42C0-9E3D-B7B8803CB6BE}" type="presOf" srcId="{02B87AFB-18FD-45B2-8D94-A333BED47EC7}" destId="{97ABA8E2-14CF-49A7-9088-AC258DF2BDEB}" srcOrd="0" destOrd="0" presId="urn:microsoft.com/office/officeart/2005/8/layout/radial5"/>
    <dgm:cxn modelId="{5461240E-C307-46EA-8AA6-AE6D47827A03}" type="presOf" srcId="{270EF52A-3D24-48CB-AADC-579C4132A7BF}" destId="{172E8249-6362-47F0-8D02-5816FBE81D4D}" srcOrd="0" destOrd="0" presId="urn:microsoft.com/office/officeart/2005/8/layout/radial5"/>
    <dgm:cxn modelId="{F8DAC216-29B1-4B6D-9CF1-FDAFC551332A}" type="presOf" srcId="{D7BC85F8-2C45-45BA-B579-497934D0A5B6}" destId="{172E8249-6362-47F0-8D02-5816FBE81D4D}" srcOrd="0" destOrd="1" presId="urn:microsoft.com/office/officeart/2005/8/layout/radial5"/>
    <dgm:cxn modelId="{84A50617-D980-40B4-9DE4-909ACE421FFE}" srcId="{270EF52A-3D24-48CB-AADC-579C4132A7BF}" destId="{D65653ED-0BC6-4C82-8695-E2C3A6A1A74B}" srcOrd="2" destOrd="0" parTransId="{758E061B-4C35-431A-BB91-370682D1D59E}" sibTransId="{08D37120-2587-42FA-BECF-31C7427FE9FD}"/>
    <dgm:cxn modelId="{FB34941F-3E3D-4B88-9E7F-D227FAC58A2E}" type="presOf" srcId="{6A9D2391-8F09-46DB-B27E-465C33317585}" destId="{A2EA0793-776B-40EB-A778-E7E316A40BC2}" srcOrd="0" destOrd="0" presId="urn:microsoft.com/office/officeart/2005/8/layout/radial5"/>
    <dgm:cxn modelId="{6F982823-2936-41CF-B01C-BBE0AF8CF1BF}" type="presOf" srcId="{93457ADC-A295-4FD4-A9DA-485AC9FB36AB}" destId="{CE5700E2-D295-4E5E-823A-3C97CC1FC0FF}" srcOrd="0" destOrd="0" presId="urn:microsoft.com/office/officeart/2005/8/layout/radial5"/>
    <dgm:cxn modelId="{81128334-5789-4D69-BFDE-1EBF861ACF15}" type="presOf" srcId="{F7E8C852-B5B7-42B8-A601-B886139E609D}" destId="{7A3FFFCE-C0A4-492C-8283-13C20638D7F0}" srcOrd="0" destOrd="0" presId="urn:microsoft.com/office/officeart/2005/8/layout/radial5"/>
    <dgm:cxn modelId="{2E65BE35-6684-4F8D-9311-902624E5D618}" type="presOf" srcId="{D6AE18FD-767E-415B-8185-70B65286A90A}" destId="{B95BE86E-4F99-4B4E-AC49-F974B5E89A35}" srcOrd="0" destOrd="0" presId="urn:microsoft.com/office/officeart/2005/8/layout/radial5"/>
    <dgm:cxn modelId="{FDBC9C36-98A6-4385-9A89-1359DFCA87D9}" srcId="{0119FA14-9ACA-4F87-847C-3C7F50E67E99}" destId="{93457ADC-A295-4FD4-A9DA-485AC9FB36AB}" srcOrd="5" destOrd="0" parTransId="{20EE26D0-9B20-417F-89B1-AE96A9B91B05}" sibTransId="{DCAE37D9-7809-4538-8939-BFCCD742CD7C}"/>
    <dgm:cxn modelId="{C526155C-05EF-4504-8983-0DB9D338469B}" type="presOf" srcId="{20EE26D0-9B20-417F-89B1-AE96A9B91B05}" destId="{4C067431-E89B-4C94-8158-8E682B05E570}" srcOrd="0" destOrd="0" presId="urn:microsoft.com/office/officeart/2005/8/layout/radial5"/>
    <dgm:cxn modelId="{D94CD763-BDE3-4CBE-9A61-2B956F46245B}" type="presOf" srcId="{50041BB6-3FC4-4ED7-8678-6920E68B6D4C}" destId="{7620A79A-FC15-4A29-B931-EAD2FF3D88B7}" srcOrd="0" destOrd="0" presId="urn:microsoft.com/office/officeart/2005/8/layout/radial5"/>
    <dgm:cxn modelId="{16C3B44B-604A-4B63-9C19-4102DC883B1D}" type="presOf" srcId="{D65653ED-0BC6-4C82-8695-E2C3A6A1A74B}" destId="{172E8249-6362-47F0-8D02-5816FBE81D4D}" srcOrd="0" destOrd="3" presId="urn:microsoft.com/office/officeart/2005/8/layout/radial5"/>
    <dgm:cxn modelId="{4393D36E-947A-4578-81E5-CF788D0D2AEB}" type="presOf" srcId="{2538A112-E055-4C19-9B89-2653CFF252E5}" destId="{FAE5D5CE-F649-4291-B269-73807B8CF1ED}" srcOrd="0" destOrd="0" presId="urn:microsoft.com/office/officeart/2005/8/layout/radial5"/>
    <dgm:cxn modelId="{59A59E5A-FBF0-4CD4-A7FC-E276443B9736}" type="presOf" srcId="{449CC3EE-5E3D-4BDA-897C-CA9C6AA84555}" destId="{2F4AFD9A-5F1E-4BCC-B7AE-647B6EAD9972}" srcOrd="0" destOrd="0" presId="urn:microsoft.com/office/officeart/2005/8/layout/radial5"/>
    <dgm:cxn modelId="{66CF117B-E0FE-4181-8448-B03AD8F60426}" srcId="{0119FA14-9ACA-4F87-847C-3C7F50E67E99}" destId="{449CC3EE-5E3D-4BDA-897C-CA9C6AA84555}" srcOrd="6" destOrd="0" parTransId="{F1EF096A-0189-4D3C-8BBB-90D83E9BE4F9}" sibTransId="{75F2B138-B88C-45D1-BE98-6A99F4D7D027}"/>
    <dgm:cxn modelId="{0B856588-5F49-4D76-BC61-23D83F2A885C}" type="presOf" srcId="{2EC880E7-FFFB-4C07-AEF2-1A16F115FC54}" destId="{35947578-3CAD-4A4E-810D-4F21F6908761}" srcOrd="0" destOrd="0" presId="urn:microsoft.com/office/officeart/2005/8/layout/radial5"/>
    <dgm:cxn modelId="{24A3938D-BB19-4E14-B8A3-07A84692B4D4}" srcId="{270EF52A-3D24-48CB-AADC-579C4132A7BF}" destId="{68547169-3404-4E2E-AFE6-B6D340FDAD54}" srcOrd="1" destOrd="0" parTransId="{9FFD1937-8BF0-4B3D-8A11-7B0DE1B2C804}" sibTransId="{BFB8C524-0F6D-4D07-9BD6-A5E013F189FB}"/>
    <dgm:cxn modelId="{559D3A99-6FA3-4E12-938E-DC16E401A2C5}" type="presOf" srcId="{F1EF096A-0189-4D3C-8BBB-90D83E9BE4F9}" destId="{E3721E62-6CC1-4135-8AEE-FBDA0695E0B9}" srcOrd="0" destOrd="0" presId="urn:microsoft.com/office/officeart/2005/8/layout/radial5"/>
    <dgm:cxn modelId="{6037789F-41FE-4F41-8215-BB536C32D7C7}" type="presOf" srcId="{0119FA14-9ACA-4F87-847C-3C7F50E67E99}" destId="{8A069DEB-0B9A-4F32-8F5C-04987489C75B}" srcOrd="0" destOrd="0" presId="urn:microsoft.com/office/officeart/2005/8/layout/radial5"/>
    <dgm:cxn modelId="{EFBA1BA6-0973-451B-9DBB-7DF5979DB759}" type="presOf" srcId="{68547169-3404-4E2E-AFE6-B6D340FDAD54}" destId="{172E8249-6362-47F0-8D02-5816FBE81D4D}" srcOrd="0" destOrd="2" presId="urn:microsoft.com/office/officeart/2005/8/layout/radial5"/>
    <dgm:cxn modelId="{76FC8EA8-2726-46E7-86A6-200446F8C148}" type="presOf" srcId="{2538A112-E055-4C19-9B89-2653CFF252E5}" destId="{C6E31292-01CC-479D-B9EE-78DCCA5290B3}" srcOrd="1" destOrd="0" presId="urn:microsoft.com/office/officeart/2005/8/layout/radial5"/>
    <dgm:cxn modelId="{ED83D3AA-5ACE-421F-B226-644AA24001BC}" type="presOf" srcId="{20EE26D0-9B20-417F-89B1-AE96A9B91B05}" destId="{3ECFB326-7F97-46BE-8755-AE43F98C6003}" srcOrd="1" destOrd="0" presId="urn:microsoft.com/office/officeart/2005/8/layout/radial5"/>
    <dgm:cxn modelId="{08D461AE-C325-4900-A5C4-372DB8607CB0}" type="presOf" srcId="{2EC880E7-FFFB-4C07-AEF2-1A16F115FC54}" destId="{9D6CEBED-23A2-4E04-AD94-39B23E2851EB}" srcOrd="1" destOrd="0" presId="urn:microsoft.com/office/officeart/2005/8/layout/radial5"/>
    <dgm:cxn modelId="{987118AF-90FF-4DA5-A8A1-EC1CC721FF2E}" type="presOf" srcId="{50041BB6-3FC4-4ED7-8678-6920E68B6D4C}" destId="{E069BAD6-DECB-459A-819E-191952959E48}" srcOrd="1" destOrd="0" presId="urn:microsoft.com/office/officeart/2005/8/layout/radial5"/>
    <dgm:cxn modelId="{067294BB-67B9-4D13-B47D-73E49008BE7B}" srcId="{0119FA14-9ACA-4F87-847C-3C7F50E67E99}" destId="{270EF52A-3D24-48CB-AADC-579C4132A7BF}" srcOrd="4" destOrd="0" parTransId="{4C8EDDDA-F8C2-404A-9257-C3F074D7702A}" sibTransId="{E049028B-6D22-4490-B743-3C456DDD4F5B}"/>
    <dgm:cxn modelId="{711ABBC0-F4CC-43C4-9D04-E8389E7C2E5D}" srcId="{0119FA14-9ACA-4F87-847C-3C7F50E67E99}" destId="{F7E8C852-B5B7-42B8-A601-B886139E609D}" srcOrd="0" destOrd="0" parTransId="{21B49E45-A7A0-4AEA-A223-54603D0FA435}" sibTransId="{BB88026A-2840-4663-8275-A820122FAAFE}"/>
    <dgm:cxn modelId="{7E6FE5C7-6197-4E8B-AB00-4D08E8050E9D}" type="presOf" srcId="{4C8EDDDA-F8C2-404A-9257-C3F074D7702A}" destId="{66459043-95E9-4420-96C6-8762DE0AB5F2}" srcOrd="0" destOrd="0" presId="urn:microsoft.com/office/officeart/2005/8/layout/radial5"/>
    <dgm:cxn modelId="{F31A71C8-8527-499C-ABC5-C6924D5D987D}" srcId="{0119FA14-9ACA-4F87-847C-3C7F50E67E99}" destId="{6A9D2391-8F09-46DB-B27E-465C33317585}" srcOrd="2" destOrd="0" parTransId="{50041BB6-3FC4-4ED7-8678-6920E68B6D4C}" sibTransId="{EC45228B-1E27-406B-8E5F-CC323C17F218}"/>
    <dgm:cxn modelId="{F4DC45C9-4A0C-4B82-9825-2CA71F2F826D}" srcId="{02B87AFB-18FD-45B2-8D94-A333BED47EC7}" destId="{0119FA14-9ACA-4F87-847C-3C7F50E67E99}" srcOrd="0" destOrd="0" parTransId="{D203EA2F-022F-4541-8F1B-3E3613F45D18}" sibTransId="{3DBEE0E4-CBAD-4732-B0D9-49E79BD84C6A}"/>
    <dgm:cxn modelId="{87A694CA-0773-4503-8F8B-6981269B5070}" srcId="{270EF52A-3D24-48CB-AADC-579C4132A7BF}" destId="{D7BC85F8-2C45-45BA-B579-497934D0A5B6}" srcOrd="0" destOrd="0" parTransId="{2BF3AD0E-2F9A-4CDE-9C10-E0DE833B013D}" sibTransId="{41875B52-52C5-43FA-AF98-D238A7A38769}"/>
    <dgm:cxn modelId="{20663AD4-C550-4259-A22F-F64EFE694079}" type="presOf" srcId="{4C8EDDDA-F8C2-404A-9257-C3F074D7702A}" destId="{98C77915-E55E-4209-9148-D2BAF78AA8BC}" srcOrd="1" destOrd="0" presId="urn:microsoft.com/office/officeart/2005/8/layout/radial5"/>
    <dgm:cxn modelId="{3F7BA1E2-C36E-4EA6-BE6C-6CE66F9840D4}" type="presOf" srcId="{21B49E45-A7A0-4AEA-A223-54603D0FA435}" destId="{A1B03392-4BF7-4570-BA6D-CCAAFA645D86}" srcOrd="1" destOrd="0" presId="urn:microsoft.com/office/officeart/2005/8/layout/radial5"/>
    <dgm:cxn modelId="{65E2A6EA-F735-4932-ADF9-633EF20267CE}" srcId="{0119FA14-9ACA-4F87-847C-3C7F50E67E99}" destId="{B4AFF0B8-1AD6-4026-BFC8-614F233B0556}" srcOrd="3" destOrd="0" parTransId="{2538A112-E055-4C19-9B89-2653CFF252E5}" sibTransId="{97C39EFC-5AE0-491D-9FBF-CCB561D61D05}"/>
    <dgm:cxn modelId="{B9AC99F1-845A-4C7A-A59D-FD51405E657B}" type="presOf" srcId="{F1EF096A-0189-4D3C-8BBB-90D83E9BE4F9}" destId="{F5426084-B052-44C0-B87B-CEC04215ED89}" srcOrd="1" destOrd="0" presId="urn:microsoft.com/office/officeart/2005/8/layout/radial5"/>
    <dgm:cxn modelId="{A8044EF3-FD8E-424E-A2AA-CD6273EA0711}" type="presOf" srcId="{21B49E45-A7A0-4AEA-A223-54603D0FA435}" destId="{21105227-197F-41F5-8AB5-EE25CA6A4590}" srcOrd="0" destOrd="0" presId="urn:microsoft.com/office/officeart/2005/8/layout/radial5"/>
    <dgm:cxn modelId="{A85197FA-8F24-4B8E-8351-F5AF2DFFA471}" srcId="{0119FA14-9ACA-4F87-847C-3C7F50E67E99}" destId="{D6AE18FD-767E-415B-8185-70B65286A90A}" srcOrd="1" destOrd="0" parTransId="{2EC880E7-FFFB-4C07-AEF2-1A16F115FC54}" sibTransId="{A2809056-22A3-449C-88FC-F4481FD3A0C0}"/>
    <dgm:cxn modelId="{3A163BC6-34EA-4B8A-B8E7-0ED9B1E3B615}" type="presParOf" srcId="{97ABA8E2-14CF-49A7-9088-AC258DF2BDEB}" destId="{8A069DEB-0B9A-4F32-8F5C-04987489C75B}" srcOrd="0" destOrd="0" presId="urn:microsoft.com/office/officeart/2005/8/layout/radial5"/>
    <dgm:cxn modelId="{E112D9B9-1819-4256-9262-E6CD7A89FD98}" type="presParOf" srcId="{97ABA8E2-14CF-49A7-9088-AC258DF2BDEB}" destId="{21105227-197F-41F5-8AB5-EE25CA6A4590}" srcOrd="1" destOrd="0" presId="urn:microsoft.com/office/officeart/2005/8/layout/radial5"/>
    <dgm:cxn modelId="{7AEAA382-3B0C-40E6-BB69-C5D5E044BC73}" type="presParOf" srcId="{21105227-197F-41F5-8AB5-EE25CA6A4590}" destId="{A1B03392-4BF7-4570-BA6D-CCAAFA645D86}" srcOrd="0" destOrd="0" presId="urn:microsoft.com/office/officeart/2005/8/layout/radial5"/>
    <dgm:cxn modelId="{89EFA3FD-8D03-4CD8-9732-171EB0EE8389}" type="presParOf" srcId="{97ABA8E2-14CF-49A7-9088-AC258DF2BDEB}" destId="{7A3FFFCE-C0A4-492C-8283-13C20638D7F0}" srcOrd="2" destOrd="0" presId="urn:microsoft.com/office/officeart/2005/8/layout/radial5"/>
    <dgm:cxn modelId="{68AF06AD-C68E-4689-8769-76997D342D6C}" type="presParOf" srcId="{97ABA8E2-14CF-49A7-9088-AC258DF2BDEB}" destId="{35947578-3CAD-4A4E-810D-4F21F6908761}" srcOrd="3" destOrd="0" presId="urn:microsoft.com/office/officeart/2005/8/layout/radial5"/>
    <dgm:cxn modelId="{08F83B83-53F3-48C0-8EED-A719E940C134}" type="presParOf" srcId="{35947578-3CAD-4A4E-810D-4F21F6908761}" destId="{9D6CEBED-23A2-4E04-AD94-39B23E2851EB}" srcOrd="0" destOrd="0" presId="urn:microsoft.com/office/officeart/2005/8/layout/radial5"/>
    <dgm:cxn modelId="{C094AE0C-42FC-4910-8790-EEEE2338AE06}" type="presParOf" srcId="{97ABA8E2-14CF-49A7-9088-AC258DF2BDEB}" destId="{B95BE86E-4F99-4B4E-AC49-F974B5E89A35}" srcOrd="4" destOrd="0" presId="urn:microsoft.com/office/officeart/2005/8/layout/radial5"/>
    <dgm:cxn modelId="{8748502A-46B0-40AD-93CC-DAB7856D205F}" type="presParOf" srcId="{97ABA8E2-14CF-49A7-9088-AC258DF2BDEB}" destId="{7620A79A-FC15-4A29-B931-EAD2FF3D88B7}" srcOrd="5" destOrd="0" presId="urn:microsoft.com/office/officeart/2005/8/layout/radial5"/>
    <dgm:cxn modelId="{AEAEF7FC-7046-4694-B6E6-1B48FE6732D6}" type="presParOf" srcId="{7620A79A-FC15-4A29-B931-EAD2FF3D88B7}" destId="{E069BAD6-DECB-459A-819E-191952959E48}" srcOrd="0" destOrd="0" presId="urn:microsoft.com/office/officeart/2005/8/layout/radial5"/>
    <dgm:cxn modelId="{88CF02A7-0B92-487A-9987-ADDF3B03A644}" type="presParOf" srcId="{97ABA8E2-14CF-49A7-9088-AC258DF2BDEB}" destId="{A2EA0793-776B-40EB-A778-E7E316A40BC2}" srcOrd="6" destOrd="0" presId="urn:microsoft.com/office/officeart/2005/8/layout/radial5"/>
    <dgm:cxn modelId="{15085E89-6214-44F7-8D97-46B2E0A2E010}" type="presParOf" srcId="{97ABA8E2-14CF-49A7-9088-AC258DF2BDEB}" destId="{FAE5D5CE-F649-4291-B269-73807B8CF1ED}" srcOrd="7" destOrd="0" presId="urn:microsoft.com/office/officeart/2005/8/layout/radial5"/>
    <dgm:cxn modelId="{97436EA0-5611-4A0A-BF85-778C25AA4857}" type="presParOf" srcId="{FAE5D5CE-F649-4291-B269-73807B8CF1ED}" destId="{C6E31292-01CC-479D-B9EE-78DCCA5290B3}" srcOrd="0" destOrd="0" presId="urn:microsoft.com/office/officeart/2005/8/layout/radial5"/>
    <dgm:cxn modelId="{9FFC5C1E-3555-4317-8255-69D08AC18AEF}" type="presParOf" srcId="{97ABA8E2-14CF-49A7-9088-AC258DF2BDEB}" destId="{792923BF-DA0C-498D-9990-6C3EABC593C1}" srcOrd="8" destOrd="0" presId="urn:microsoft.com/office/officeart/2005/8/layout/radial5"/>
    <dgm:cxn modelId="{5319BB45-C61E-4E69-8D6A-08E6B1CC81B1}" type="presParOf" srcId="{97ABA8E2-14CF-49A7-9088-AC258DF2BDEB}" destId="{66459043-95E9-4420-96C6-8762DE0AB5F2}" srcOrd="9" destOrd="0" presId="urn:microsoft.com/office/officeart/2005/8/layout/radial5"/>
    <dgm:cxn modelId="{8364A9D5-B48D-4C00-9836-A33A8121765D}" type="presParOf" srcId="{66459043-95E9-4420-96C6-8762DE0AB5F2}" destId="{98C77915-E55E-4209-9148-D2BAF78AA8BC}" srcOrd="0" destOrd="0" presId="urn:microsoft.com/office/officeart/2005/8/layout/radial5"/>
    <dgm:cxn modelId="{895E0296-F21F-4C1C-81E5-CAA3699744DA}" type="presParOf" srcId="{97ABA8E2-14CF-49A7-9088-AC258DF2BDEB}" destId="{172E8249-6362-47F0-8D02-5816FBE81D4D}" srcOrd="10" destOrd="0" presId="urn:microsoft.com/office/officeart/2005/8/layout/radial5"/>
    <dgm:cxn modelId="{3FDFC19E-6C14-40BF-93DE-875B9FE308E2}" type="presParOf" srcId="{97ABA8E2-14CF-49A7-9088-AC258DF2BDEB}" destId="{4C067431-E89B-4C94-8158-8E682B05E570}" srcOrd="11" destOrd="0" presId="urn:microsoft.com/office/officeart/2005/8/layout/radial5"/>
    <dgm:cxn modelId="{5BD5045F-06A3-4984-9F3D-93B7AE0C7DBD}" type="presParOf" srcId="{4C067431-E89B-4C94-8158-8E682B05E570}" destId="{3ECFB326-7F97-46BE-8755-AE43F98C6003}" srcOrd="0" destOrd="0" presId="urn:microsoft.com/office/officeart/2005/8/layout/radial5"/>
    <dgm:cxn modelId="{84293AED-FFC7-4713-AB5E-0D42A0C08E69}" type="presParOf" srcId="{97ABA8E2-14CF-49A7-9088-AC258DF2BDEB}" destId="{CE5700E2-D295-4E5E-823A-3C97CC1FC0FF}" srcOrd="12" destOrd="0" presId="urn:microsoft.com/office/officeart/2005/8/layout/radial5"/>
    <dgm:cxn modelId="{A87AFB4D-2604-4C77-86D3-AFD9898A78CD}" type="presParOf" srcId="{97ABA8E2-14CF-49A7-9088-AC258DF2BDEB}" destId="{E3721E62-6CC1-4135-8AEE-FBDA0695E0B9}" srcOrd="13" destOrd="0" presId="urn:microsoft.com/office/officeart/2005/8/layout/radial5"/>
    <dgm:cxn modelId="{E1FE9A9D-1DF0-491E-9D2D-1A94342BFEB6}" type="presParOf" srcId="{E3721E62-6CC1-4135-8AEE-FBDA0695E0B9}" destId="{F5426084-B052-44C0-B87B-CEC04215ED89}" srcOrd="0" destOrd="0" presId="urn:microsoft.com/office/officeart/2005/8/layout/radial5"/>
    <dgm:cxn modelId="{5412E915-C348-4423-9991-7A2B4C84978A}" type="presParOf" srcId="{97ABA8E2-14CF-49A7-9088-AC258DF2BDEB}" destId="{2F4AFD9A-5F1E-4BCC-B7AE-647B6EAD9972}"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971CF-2109-44EC-8113-AD21E04A0790}" type="doc">
      <dgm:prSet loTypeId="urn:microsoft.com/office/officeart/2005/8/layout/arrow5" loCatId="relationship" qsTypeId="urn:microsoft.com/office/officeart/2005/8/quickstyle/3d1" qsCatId="3D" csTypeId="urn:microsoft.com/office/officeart/2005/8/colors/accent1_2" csCatId="accent1" phldr="1"/>
      <dgm:spPr/>
      <dgm:t>
        <a:bodyPr/>
        <a:lstStyle/>
        <a:p>
          <a:endParaRPr lang="en-US"/>
        </a:p>
      </dgm:t>
    </dgm:pt>
    <dgm:pt modelId="{5ED463A2-94CA-4503-A07B-FFE48892F512}">
      <dgm:prSet phldrT="[Text]" custT="1"/>
      <dgm:spPr/>
      <dgm:t>
        <a:bodyPr vert="horz" anchor="ctr" anchorCtr="0"/>
        <a:lstStyle/>
        <a:p>
          <a:r>
            <a:rPr lang="en-US" sz="1600" b="1" dirty="0">
              <a:solidFill>
                <a:schemeClr val="bg1"/>
              </a:solidFill>
            </a:rPr>
            <a:t>Medications</a:t>
          </a:r>
        </a:p>
      </dgm:t>
    </dgm:pt>
    <dgm:pt modelId="{1A814EBC-AF7D-4B4B-A8EE-39EAF554EB00}" type="parTrans" cxnId="{093EC5DE-6CCD-479D-A8A2-AF19EB779C40}">
      <dgm:prSet/>
      <dgm:spPr/>
      <dgm:t>
        <a:bodyPr/>
        <a:lstStyle/>
        <a:p>
          <a:endParaRPr lang="en-US" sz="2400">
            <a:solidFill>
              <a:schemeClr val="tx1"/>
            </a:solidFill>
          </a:endParaRPr>
        </a:p>
      </dgm:t>
    </dgm:pt>
    <dgm:pt modelId="{A96086B0-D1D0-48BD-9E9E-C6FAD94A7806}" type="sibTrans" cxnId="{093EC5DE-6CCD-479D-A8A2-AF19EB779C40}">
      <dgm:prSet/>
      <dgm:spPr/>
      <dgm:t>
        <a:bodyPr/>
        <a:lstStyle/>
        <a:p>
          <a:endParaRPr lang="en-US" sz="2400">
            <a:solidFill>
              <a:schemeClr val="tx1"/>
            </a:solidFill>
          </a:endParaRPr>
        </a:p>
      </dgm:t>
    </dgm:pt>
    <dgm:pt modelId="{F6D4A236-720A-4F87-A5B0-1CC3466CED9E}">
      <dgm:prSet phldrT="[Text]" custT="1"/>
      <dgm:spPr/>
      <dgm:t>
        <a:bodyPr/>
        <a:lstStyle/>
        <a:p>
          <a:r>
            <a:rPr lang="en-US" sz="1600" b="1">
              <a:solidFill>
                <a:schemeClr val="bg1"/>
              </a:solidFill>
            </a:rPr>
            <a:t>Travel</a:t>
          </a:r>
          <a:endParaRPr lang="en-US" sz="1600" b="1" dirty="0">
            <a:solidFill>
              <a:schemeClr val="bg1"/>
            </a:solidFill>
          </a:endParaRPr>
        </a:p>
      </dgm:t>
    </dgm:pt>
    <dgm:pt modelId="{B7FCCBCD-CF14-4C39-9394-C3E64DBDD11B}" type="parTrans" cxnId="{8E38957E-72A5-4EA2-B48A-3B3DEF1D3051}">
      <dgm:prSet/>
      <dgm:spPr/>
      <dgm:t>
        <a:bodyPr/>
        <a:lstStyle/>
        <a:p>
          <a:endParaRPr lang="en-US" sz="2400">
            <a:solidFill>
              <a:schemeClr val="tx1"/>
            </a:solidFill>
          </a:endParaRPr>
        </a:p>
      </dgm:t>
    </dgm:pt>
    <dgm:pt modelId="{B6837EB7-4F1F-44AE-962F-1E620936C67D}" type="sibTrans" cxnId="{8E38957E-72A5-4EA2-B48A-3B3DEF1D3051}">
      <dgm:prSet/>
      <dgm:spPr/>
      <dgm:t>
        <a:bodyPr/>
        <a:lstStyle/>
        <a:p>
          <a:endParaRPr lang="en-US" sz="2400">
            <a:solidFill>
              <a:schemeClr val="tx1"/>
            </a:solidFill>
          </a:endParaRPr>
        </a:p>
      </dgm:t>
    </dgm:pt>
    <dgm:pt modelId="{A00B189B-C8B3-4670-B76A-76A7948798E2}">
      <dgm:prSet phldrT="[Text]" custT="1"/>
      <dgm:spPr/>
      <dgm:t>
        <a:bodyPr vert="horz" anchor="ctr" anchorCtr="1"/>
        <a:lstStyle/>
        <a:p>
          <a:r>
            <a:rPr lang="en-US" sz="1600" b="1" dirty="0">
              <a:solidFill>
                <a:schemeClr val="bg1"/>
              </a:solidFill>
            </a:rPr>
            <a:t>Lodging</a:t>
          </a:r>
        </a:p>
      </dgm:t>
    </dgm:pt>
    <dgm:pt modelId="{67D9F3E2-6811-40B2-B117-803C648EEE92}" type="parTrans" cxnId="{D81CE3C8-7D61-4CA0-8E84-AA110A91FEA2}">
      <dgm:prSet/>
      <dgm:spPr/>
      <dgm:t>
        <a:bodyPr/>
        <a:lstStyle/>
        <a:p>
          <a:endParaRPr lang="en-US" sz="2400">
            <a:solidFill>
              <a:schemeClr val="tx1"/>
            </a:solidFill>
          </a:endParaRPr>
        </a:p>
      </dgm:t>
    </dgm:pt>
    <dgm:pt modelId="{B56A3306-9FC3-4F71-8DB1-25D190F8D089}" type="sibTrans" cxnId="{D81CE3C8-7D61-4CA0-8E84-AA110A91FEA2}">
      <dgm:prSet/>
      <dgm:spPr/>
      <dgm:t>
        <a:bodyPr/>
        <a:lstStyle/>
        <a:p>
          <a:endParaRPr lang="en-US" sz="2400">
            <a:solidFill>
              <a:schemeClr val="tx1"/>
            </a:solidFill>
          </a:endParaRPr>
        </a:p>
      </dgm:t>
    </dgm:pt>
    <dgm:pt modelId="{7910153A-6F06-4CD8-95C0-637C09DAD28A}">
      <dgm:prSet phldrT="[Text]" custT="1"/>
      <dgm:spPr/>
      <dgm:t>
        <a:bodyPr/>
        <a:lstStyle/>
        <a:p>
          <a:r>
            <a:rPr lang="en-US" sz="1600" b="1" dirty="0">
              <a:solidFill>
                <a:schemeClr val="bg1"/>
              </a:solidFill>
            </a:rPr>
            <a:t>Co-Pays for Visits/Labs</a:t>
          </a:r>
        </a:p>
      </dgm:t>
    </dgm:pt>
    <dgm:pt modelId="{CD9F21DE-994E-4758-9E95-5B0E4CFE4CA8}" type="parTrans" cxnId="{E105151B-5BC5-471C-ABE9-36CBDC8D713F}">
      <dgm:prSet/>
      <dgm:spPr/>
      <dgm:t>
        <a:bodyPr/>
        <a:lstStyle/>
        <a:p>
          <a:endParaRPr lang="en-US" sz="2400">
            <a:solidFill>
              <a:schemeClr val="tx1"/>
            </a:solidFill>
          </a:endParaRPr>
        </a:p>
      </dgm:t>
    </dgm:pt>
    <dgm:pt modelId="{5FBB8596-EB1B-4B0A-BC02-A425D38B8CAB}" type="sibTrans" cxnId="{E105151B-5BC5-471C-ABE9-36CBDC8D713F}">
      <dgm:prSet/>
      <dgm:spPr/>
      <dgm:t>
        <a:bodyPr/>
        <a:lstStyle/>
        <a:p>
          <a:endParaRPr lang="en-US" sz="2400">
            <a:solidFill>
              <a:schemeClr val="tx1"/>
            </a:solidFill>
          </a:endParaRPr>
        </a:p>
      </dgm:t>
    </dgm:pt>
    <dgm:pt modelId="{AE7D5375-12A4-4BEC-BE08-12EBD5B8DC6F}">
      <dgm:prSet phldrT="[Text]" custT="1"/>
      <dgm:spPr/>
      <dgm:t>
        <a:bodyPr vert="vert"/>
        <a:lstStyle/>
        <a:p>
          <a:r>
            <a:rPr lang="en-US" sz="2000" dirty="0"/>
            <a:t>Hospital</a:t>
          </a:r>
        </a:p>
      </dgm:t>
    </dgm:pt>
    <dgm:pt modelId="{1432DF70-F14E-4E42-837C-46AA07897AB9}" type="parTrans" cxnId="{31240124-4F17-487F-8E75-D081B45A9358}">
      <dgm:prSet/>
      <dgm:spPr/>
      <dgm:t>
        <a:bodyPr/>
        <a:lstStyle/>
        <a:p>
          <a:endParaRPr lang="en-US" sz="2400">
            <a:solidFill>
              <a:schemeClr val="tx1"/>
            </a:solidFill>
          </a:endParaRPr>
        </a:p>
      </dgm:t>
    </dgm:pt>
    <dgm:pt modelId="{40378722-7B83-425A-9438-CE1C6E7F01FD}" type="sibTrans" cxnId="{31240124-4F17-487F-8E75-D081B45A9358}">
      <dgm:prSet/>
      <dgm:spPr/>
      <dgm:t>
        <a:bodyPr/>
        <a:lstStyle/>
        <a:p>
          <a:endParaRPr lang="en-US" sz="2400">
            <a:solidFill>
              <a:schemeClr val="tx1"/>
            </a:solidFill>
          </a:endParaRPr>
        </a:p>
      </dgm:t>
    </dgm:pt>
    <dgm:pt modelId="{56E49C1F-9802-4C20-8A03-9898F2CEE99A}">
      <dgm:prSet phldrT="[Text]" custT="1"/>
      <dgm:spPr/>
      <dgm:t>
        <a:bodyPr/>
        <a:lstStyle/>
        <a:p>
          <a:r>
            <a:rPr lang="en-US" sz="1600" b="1" dirty="0">
              <a:solidFill>
                <a:schemeClr val="bg1"/>
              </a:solidFill>
            </a:rPr>
            <a:t>Time Off Work</a:t>
          </a:r>
        </a:p>
      </dgm:t>
    </dgm:pt>
    <dgm:pt modelId="{A126682E-D6EC-475B-9C33-9238CC5EB0F7}" type="parTrans" cxnId="{E8C65AD2-3619-4CFC-90C3-EAE8E38ED1A7}">
      <dgm:prSet/>
      <dgm:spPr/>
      <dgm:t>
        <a:bodyPr/>
        <a:lstStyle/>
        <a:p>
          <a:endParaRPr lang="en-US" sz="2400">
            <a:solidFill>
              <a:schemeClr val="tx1"/>
            </a:solidFill>
          </a:endParaRPr>
        </a:p>
      </dgm:t>
    </dgm:pt>
    <dgm:pt modelId="{022683E9-096B-41CB-8FBD-5463C5F6FE79}" type="sibTrans" cxnId="{E8C65AD2-3619-4CFC-90C3-EAE8E38ED1A7}">
      <dgm:prSet/>
      <dgm:spPr/>
      <dgm:t>
        <a:bodyPr/>
        <a:lstStyle/>
        <a:p>
          <a:endParaRPr lang="en-US" sz="2400">
            <a:solidFill>
              <a:schemeClr val="tx1"/>
            </a:solidFill>
          </a:endParaRPr>
        </a:p>
      </dgm:t>
    </dgm:pt>
    <dgm:pt modelId="{499FA533-07D4-4775-B65E-263E6F470E94}" type="pres">
      <dgm:prSet presAssocID="{F1B971CF-2109-44EC-8113-AD21E04A0790}" presName="diagram" presStyleCnt="0">
        <dgm:presLayoutVars>
          <dgm:dir/>
          <dgm:resizeHandles val="exact"/>
        </dgm:presLayoutVars>
      </dgm:prSet>
      <dgm:spPr/>
    </dgm:pt>
    <dgm:pt modelId="{0133F690-4A23-4A44-ADBF-17DB369057A4}" type="pres">
      <dgm:prSet presAssocID="{AE7D5375-12A4-4BEC-BE08-12EBD5B8DC6F}" presName="arrow" presStyleLbl="node1" presStyleIdx="0" presStyleCnt="6" custAng="0" custFlipVert="1" custRadScaleRad="100009" custRadScaleInc="-53">
        <dgm:presLayoutVars>
          <dgm:bulletEnabled val="1"/>
        </dgm:presLayoutVars>
      </dgm:prSet>
      <dgm:spPr/>
    </dgm:pt>
    <dgm:pt modelId="{C50B68D0-530C-46D8-848B-C67585BE8325}" type="pres">
      <dgm:prSet presAssocID="{5ED463A2-94CA-4503-A07B-FFE48892F512}" presName="arrow" presStyleLbl="node1" presStyleIdx="1" presStyleCnt="6" custAng="14496821" custFlipVert="1" custScaleY="95993" custRadScaleRad="101885" custRadScaleInc="-1068">
        <dgm:presLayoutVars>
          <dgm:bulletEnabled val="1"/>
        </dgm:presLayoutVars>
      </dgm:prSet>
      <dgm:spPr/>
    </dgm:pt>
    <dgm:pt modelId="{E386203E-C64E-4584-ACC9-F3DA783ABFBD}" type="pres">
      <dgm:prSet presAssocID="{A00B189B-C8B3-4670-B76A-76A7948798E2}" presName="arrow" presStyleLbl="node1" presStyleIdx="2" presStyleCnt="6" custAng="6829006" custFlipVert="1" custRadScaleRad="105187" custRadScaleInc="-365">
        <dgm:presLayoutVars>
          <dgm:bulletEnabled val="1"/>
        </dgm:presLayoutVars>
      </dgm:prSet>
      <dgm:spPr/>
    </dgm:pt>
    <dgm:pt modelId="{2D5C260F-1CB0-4BE5-BAA9-64AF02DE1D66}" type="pres">
      <dgm:prSet presAssocID="{F6D4A236-720A-4F87-A5B0-1CC3466CED9E}" presName="arrow" presStyleLbl="node1" presStyleIdx="3" presStyleCnt="6" custAng="0" custFlipVert="1">
        <dgm:presLayoutVars>
          <dgm:bulletEnabled val="1"/>
        </dgm:presLayoutVars>
      </dgm:prSet>
      <dgm:spPr/>
    </dgm:pt>
    <dgm:pt modelId="{D3E7970C-0BFF-44D7-8A85-F83F7ABDCC7C}" type="pres">
      <dgm:prSet presAssocID="{7910153A-6F06-4CD8-95C0-637C09DAD28A}" presName="arrow" presStyleLbl="node1" presStyleIdx="4" presStyleCnt="6" custAng="14463304" custFlipVert="1">
        <dgm:presLayoutVars>
          <dgm:bulletEnabled val="1"/>
        </dgm:presLayoutVars>
      </dgm:prSet>
      <dgm:spPr/>
    </dgm:pt>
    <dgm:pt modelId="{5581DB14-5BBB-4156-BB46-8CFD54966FD1}" type="pres">
      <dgm:prSet presAssocID="{56E49C1F-9802-4C20-8A03-9898F2CEE99A}" presName="arrow" presStyleLbl="node1" presStyleIdx="5" presStyleCnt="6" custAng="7007706" custFlipVert="1">
        <dgm:presLayoutVars>
          <dgm:bulletEnabled val="1"/>
        </dgm:presLayoutVars>
      </dgm:prSet>
      <dgm:spPr/>
    </dgm:pt>
  </dgm:ptLst>
  <dgm:cxnLst>
    <dgm:cxn modelId="{E105151B-5BC5-471C-ABE9-36CBDC8D713F}" srcId="{F1B971CF-2109-44EC-8113-AD21E04A0790}" destId="{7910153A-6F06-4CD8-95C0-637C09DAD28A}" srcOrd="4" destOrd="0" parTransId="{CD9F21DE-994E-4758-9E95-5B0E4CFE4CA8}" sibTransId="{5FBB8596-EB1B-4B0A-BC02-A425D38B8CAB}"/>
    <dgm:cxn modelId="{31240124-4F17-487F-8E75-D081B45A9358}" srcId="{F1B971CF-2109-44EC-8113-AD21E04A0790}" destId="{AE7D5375-12A4-4BEC-BE08-12EBD5B8DC6F}" srcOrd="0" destOrd="0" parTransId="{1432DF70-F14E-4E42-837C-46AA07897AB9}" sibTransId="{40378722-7B83-425A-9438-CE1C6E7F01FD}"/>
    <dgm:cxn modelId="{10E7AF42-C88E-422F-ABD9-E56F8C796AE5}" type="presOf" srcId="{F6D4A236-720A-4F87-A5B0-1CC3466CED9E}" destId="{2D5C260F-1CB0-4BE5-BAA9-64AF02DE1D66}" srcOrd="0" destOrd="0" presId="urn:microsoft.com/office/officeart/2005/8/layout/arrow5"/>
    <dgm:cxn modelId="{45730871-B1C7-4BA1-BE0A-2C774BEE6B0A}" type="presOf" srcId="{5ED463A2-94CA-4503-A07B-FFE48892F512}" destId="{C50B68D0-530C-46D8-848B-C67585BE8325}" srcOrd="0" destOrd="0" presId="urn:microsoft.com/office/officeart/2005/8/layout/arrow5"/>
    <dgm:cxn modelId="{8E38957E-72A5-4EA2-B48A-3B3DEF1D3051}" srcId="{F1B971CF-2109-44EC-8113-AD21E04A0790}" destId="{F6D4A236-720A-4F87-A5B0-1CC3466CED9E}" srcOrd="3" destOrd="0" parTransId="{B7FCCBCD-CF14-4C39-9394-C3E64DBDD11B}" sibTransId="{B6837EB7-4F1F-44AE-962F-1E620936C67D}"/>
    <dgm:cxn modelId="{711AE1AB-0477-454D-B395-C687A08C0D46}" type="presOf" srcId="{AE7D5375-12A4-4BEC-BE08-12EBD5B8DC6F}" destId="{0133F690-4A23-4A44-ADBF-17DB369057A4}" srcOrd="0" destOrd="0" presId="urn:microsoft.com/office/officeart/2005/8/layout/arrow5"/>
    <dgm:cxn modelId="{F7D7C4B9-DB9C-4DC9-AE12-05F2465D4493}" type="presOf" srcId="{56E49C1F-9802-4C20-8A03-9898F2CEE99A}" destId="{5581DB14-5BBB-4156-BB46-8CFD54966FD1}" srcOrd="0" destOrd="0" presId="urn:microsoft.com/office/officeart/2005/8/layout/arrow5"/>
    <dgm:cxn modelId="{6A1776BF-DF8C-40A7-B076-7EEE0863AD41}" type="presOf" srcId="{7910153A-6F06-4CD8-95C0-637C09DAD28A}" destId="{D3E7970C-0BFF-44D7-8A85-F83F7ABDCC7C}" srcOrd="0" destOrd="0" presId="urn:microsoft.com/office/officeart/2005/8/layout/arrow5"/>
    <dgm:cxn modelId="{D81CE3C8-7D61-4CA0-8E84-AA110A91FEA2}" srcId="{F1B971CF-2109-44EC-8113-AD21E04A0790}" destId="{A00B189B-C8B3-4670-B76A-76A7948798E2}" srcOrd="2" destOrd="0" parTransId="{67D9F3E2-6811-40B2-B117-803C648EEE92}" sibTransId="{B56A3306-9FC3-4F71-8DB1-25D190F8D089}"/>
    <dgm:cxn modelId="{E8C65AD2-3619-4CFC-90C3-EAE8E38ED1A7}" srcId="{F1B971CF-2109-44EC-8113-AD21E04A0790}" destId="{56E49C1F-9802-4C20-8A03-9898F2CEE99A}" srcOrd="5" destOrd="0" parTransId="{A126682E-D6EC-475B-9C33-9238CC5EB0F7}" sibTransId="{022683E9-096B-41CB-8FBD-5463C5F6FE79}"/>
    <dgm:cxn modelId="{093EC5DE-6CCD-479D-A8A2-AF19EB779C40}" srcId="{F1B971CF-2109-44EC-8113-AD21E04A0790}" destId="{5ED463A2-94CA-4503-A07B-FFE48892F512}" srcOrd="1" destOrd="0" parTransId="{1A814EBC-AF7D-4B4B-A8EE-39EAF554EB00}" sibTransId="{A96086B0-D1D0-48BD-9E9E-C6FAD94A7806}"/>
    <dgm:cxn modelId="{5F1804EF-2667-47F0-A608-D68BB6363C38}" type="presOf" srcId="{A00B189B-C8B3-4670-B76A-76A7948798E2}" destId="{E386203E-C64E-4584-ACC9-F3DA783ABFBD}" srcOrd="0" destOrd="0" presId="urn:microsoft.com/office/officeart/2005/8/layout/arrow5"/>
    <dgm:cxn modelId="{251D43FE-9714-4AFB-B398-6E4EC3EE79A2}" type="presOf" srcId="{F1B971CF-2109-44EC-8113-AD21E04A0790}" destId="{499FA533-07D4-4775-B65E-263E6F470E94}" srcOrd="0" destOrd="0" presId="urn:microsoft.com/office/officeart/2005/8/layout/arrow5"/>
    <dgm:cxn modelId="{3E001156-D0B6-4C01-AAAF-74761BDDA202}" type="presParOf" srcId="{499FA533-07D4-4775-B65E-263E6F470E94}" destId="{0133F690-4A23-4A44-ADBF-17DB369057A4}" srcOrd="0" destOrd="0" presId="urn:microsoft.com/office/officeart/2005/8/layout/arrow5"/>
    <dgm:cxn modelId="{DEEF58B8-D8D1-4E03-A65B-44E95D64D3EA}" type="presParOf" srcId="{499FA533-07D4-4775-B65E-263E6F470E94}" destId="{C50B68D0-530C-46D8-848B-C67585BE8325}" srcOrd="1" destOrd="0" presId="urn:microsoft.com/office/officeart/2005/8/layout/arrow5"/>
    <dgm:cxn modelId="{A8860EB3-B6B2-4304-B833-93B3AD26EE92}" type="presParOf" srcId="{499FA533-07D4-4775-B65E-263E6F470E94}" destId="{E386203E-C64E-4584-ACC9-F3DA783ABFBD}" srcOrd="2" destOrd="0" presId="urn:microsoft.com/office/officeart/2005/8/layout/arrow5"/>
    <dgm:cxn modelId="{52A752BE-36E9-43D0-99D8-855CA5513F4B}" type="presParOf" srcId="{499FA533-07D4-4775-B65E-263E6F470E94}" destId="{2D5C260F-1CB0-4BE5-BAA9-64AF02DE1D66}" srcOrd="3" destOrd="0" presId="urn:microsoft.com/office/officeart/2005/8/layout/arrow5"/>
    <dgm:cxn modelId="{DD248CC4-2560-4F4C-83BE-011066934B39}" type="presParOf" srcId="{499FA533-07D4-4775-B65E-263E6F470E94}" destId="{D3E7970C-0BFF-44D7-8A85-F83F7ABDCC7C}" srcOrd="4" destOrd="0" presId="urn:microsoft.com/office/officeart/2005/8/layout/arrow5"/>
    <dgm:cxn modelId="{CCEEF4F8-0B13-4012-BFCE-9CCD86178C07}" type="presParOf" srcId="{499FA533-07D4-4775-B65E-263E6F470E94}" destId="{5581DB14-5BBB-4156-BB46-8CFD54966FD1}" srcOrd="5" destOrd="0" presId="urn:microsoft.com/office/officeart/2005/8/layout/arrow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BAE29F-DCF0-4DE5-AAD7-7B665266308E}" type="doc">
      <dgm:prSet loTypeId="urn:microsoft.com/office/officeart/2005/8/layout/vList6" loCatId="list" qsTypeId="urn:microsoft.com/office/officeart/2005/8/quickstyle/3d4" qsCatId="3D" csTypeId="urn:microsoft.com/office/officeart/2005/8/colors/accent0_3" csCatId="mainScheme" phldr="1"/>
      <dgm:spPr/>
      <dgm:t>
        <a:bodyPr/>
        <a:lstStyle/>
        <a:p>
          <a:endParaRPr lang="en-US"/>
        </a:p>
      </dgm:t>
    </dgm:pt>
    <dgm:pt modelId="{F391CFCF-F155-476E-B2F7-A2B7A8279AB4}">
      <dgm:prSet phldrT="[Text]" custT="1"/>
      <dgm:spPr>
        <a:ln w="38100">
          <a:solidFill>
            <a:schemeClr val="accent1">
              <a:lumMod val="60000"/>
              <a:lumOff val="40000"/>
            </a:schemeClr>
          </a:solidFill>
        </a:ln>
      </dgm:spPr>
      <dgm:t>
        <a:bodyPr/>
        <a:lstStyle/>
        <a:p>
          <a:pPr>
            <a:lnSpc>
              <a:spcPts val="2400"/>
            </a:lnSpc>
            <a:spcAft>
              <a:spcPts val="0"/>
            </a:spcAft>
          </a:pPr>
          <a:r>
            <a:rPr lang="en-US" sz="2400" b="1" dirty="0"/>
            <a:t>Donor is a match</a:t>
          </a:r>
        </a:p>
      </dgm:t>
    </dgm:pt>
    <dgm:pt modelId="{1E9F3E29-2649-4756-A9A0-4F4CAFF0E30F}" type="parTrans" cxnId="{D0B4F73D-77BE-4B50-B0C6-3205F1043C52}">
      <dgm:prSet/>
      <dgm:spPr/>
      <dgm:t>
        <a:bodyPr/>
        <a:lstStyle/>
        <a:p>
          <a:endParaRPr lang="en-US"/>
        </a:p>
      </dgm:t>
    </dgm:pt>
    <dgm:pt modelId="{08FE6F30-521A-47F3-89A0-29F2CF2E5154}" type="sibTrans" cxnId="{D0B4F73D-77BE-4B50-B0C6-3205F1043C52}">
      <dgm:prSet/>
      <dgm:spPr/>
      <dgm:t>
        <a:bodyPr/>
        <a:lstStyle/>
        <a:p>
          <a:endParaRPr lang="en-US"/>
        </a:p>
      </dgm:t>
    </dgm:pt>
    <dgm:pt modelId="{70700244-7BAE-46A4-A682-EF2D2E012257}">
      <dgm:prSet phldrT="[Text]" custT="1"/>
      <dgm:spPr>
        <a:ln w="38100">
          <a:solidFill>
            <a:srgbClr val="92D050"/>
          </a:solidFill>
        </a:ln>
      </dgm:spPr>
      <dgm:t>
        <a:bodyPr/>
        <a:lstStyle/>
        <a:p>
          <a:pPr>
            <a:lnSpc>
              <a:spcPts val="2400"/>
            </a:lnSpc>
            <a:spcAft>
              <a:spcPts val="0"/>
            </a:spcAft>
          </a:pPr>
          <a:r>
            <a:rPr lang="en-US" sz="2400" b="1" dirty="0"/>
            <a:t>Donor is not a match</a:t>
          </a:r>
        </a:p>
      </dgm:t>
    </dgm:pt>
    <dgm:pt modelId="{421988F3-FF06-4C28-A95D-18E59825EAF2}" type="parTrans" cxnId="{7F08AE2B-C6A6-4D08-AD78-8D1ADF2B79F5}">
      <dgm:prSet/>
      <dgm:spPr/>
      <dgm:t>
        <a:bodyPr/>
        <a:lstStyle/>
        <a:p>
          <a:endParaRPr lang="en-US"/>
        </a:p>
      </dgm:t>
    </dgm:pt>
    <dgm:pt modelId="{1B817581-628F-414A-99F0-50B2C24D2D67}" type="sibTrans" cxnId="{7F08AE2B-C6A6-4D08-AD78-8D1ADF2B79F5}">
      <dgm:prSet/>
      <dgm:spPr/>
      <dgm:t>
        <a:bodyPr/>
        <a:lstStyle/>
        <a:p>
          <a:endParaRPr lang="en-US"/>
        </a:p>
      </dgm:t>
    </dgm:pt>
    <dgm:pt modelId="{A67CC8C4-8A16-4DEE-B83F-03C3CCF1D93B}">
      <dgm:prSet phldrT="[Text]"/>
      <dgm:spPr/>
      <dgm:t>
        <a:bodyPr anchor="ctr" anchorCtr="0"/>
        <a:lstStyle/>
        <a:p>
          <a:pPr marL="228600" indent="-169863"/>
          <a:r>
            <a:rPr lang="en-US" dirty="0"/>
            <a:t>Blood type and tissue type match</a:t>
          </a:r>
        </a:p>
      </dgm:t>
    </dgm:pt>
    <dgm:pt modelId="{325DDEDC-743A-4AA7-A91B-703F5BBDDD7C}" type="parTrans" cxnId="{473D27F9-2A59-479C-8F7E-3F23B91A4371}">
      <dgm:prSet/>
      <dgm:spPr/>
      <dgm:t>
        <a:bodyPr/>
        <a:lstStyle/>
        <a:p>
          <a:endParaRPr lang="en-US"/>
        </a:p>
      </dgm:t>
    </dgm:pt>
    <dgm:pt modelId="{F0167BF3-38B0-4FBC-B2ED-56BEE13F2CE3}" type="sibTrans" cxnId="{473D27F9-2A59-479C-8F7E-3F23B91A4371}">
      <dgm:prSet/>
      <dgm:spPr/>
      <dgm:t>
        <a:bodyPr/>
        <a:lstStyle/>
        <a:p>
          <a:endParaRPr lang="en-US"/>
        </a:p>
      </dgm:t>
    </dgm:pt>
    <dgm:pt modelId="{8A343D7E-95A7-4BD8-AED3-64D71A72ECB1}">
      <dgm:prSet phldrT="[Text]" custT="1"/>
      <dgm:spPr/>
      <dgm:t>
        <a:bodyPr anchor="ctr" anchorCtr="0"/>
        <a:lstStyle/>
        <a:p>
          <a:pPr marL="228600" indent="-169863"/>
          <a:r>
            <a:rPr lang="en-US" sz="1800" dirty="0"/>
            <a:t>Blood type and/or tissue type not matching  </a:t>
          </a:r>
        </a:p>
      </dgm:t>
    </dgm:pt>
    <dgm:pt modelId="{EBC4FBB9-1A8E-41DD-BE1A-585C5F7888E2}" type="parTrans" cxnId="{B89CE6B7-5FC4-428F-B4EC-5878A911BDA6}">
      <dgm:prSet/>
      <dgm:spPr/>
      <dgm:t>
        <a:bodyPr/>
        <a:lstStyle/>
        <a:p>
          <a:endParaRPr lang="en-US"/>
        </a:p>
      </dgm:t>
    </dgm:pt>
    <dgm:pt modelId="{01B2F38B-D0A6-4A27-868B-90391C71427E}" type="sibTrans" cxnId="{B89CE6B7-5FC4-428F-B4EC-5878A911BDA6}">
      <dgm:prSet/>
      <dgm:spPr/>
      <dgm:t>
        <a:bodyPr/>
        <a:lstStyle/>
        <a:p>
          <a:endParaRPr lang="en-US"/>
        </a:p>
      </dgm:t>
    </dgm:pt>
    <dgm:pt modelId="{00B7A1B1-8BC0-4B6C-9F99-B944F7DCA1E9}">
      <dgm:prSet phldrT="[Text]"/>
      <dgm:spPr/>
      <dgm:t>
        <a:bodyPr anchor="ctr" anchorCtr="0"/>
        <a:lstStyle/>
        <a:p>
          <a:pPr marL="228600" indent="-169863"/>
          <a:r>
            <a:rPr lang="en-US" dirty="0"/>
            <a:t>Can be related or unrelated donor</a:t>
          </a:r>
        </a:p>
      </dgm:t>
    </dgm:pt>
    <dgm:pt modelId="{476B7096-0A61-424B-A4AF-E3458413DD45}" type="parTrans" cxnId="{C5B1536B-F1BA-408B-95EE-3EDCA1C6A088}">
      <dgm:prSet/>
      <dgm:spPr/>
      <dgm:t>
        <a:bodyPr/>
        <a:lstStyle/>
        <a:p>
          <a:endParaRPr lang="en-US"/>
        </a:p>
      </dgm:t>
    </dgm:pt>
    <dgm:pt modelId="{AEC7ED47-D700-4BA0-A102-F7E4330291D5}" type="sibTrans" cxnId="{C5B1536B-F1BA-408B-95EE-3EDCA1C6A088}">
      <dgm:prSet/>
      <dgm:spPr/>
      <dgm:t>
        <a:bodyPr/>
        <a:lstStyle/>
        <a:p>
          <a:endParaRPr lang="en-US"/>
        </a:p>
      </dgm:t>
    </dgm:pt>
    <dgm:pt modelId="{966BCB60-7A36-4CA6-B18B-984A7BDA32ED}">
      <dgm:prSet phldrT="[Text]" custT="1"/>
      <dgm:spPr>
        <a:ln w="38100">
          <a:solidFill>
            <a:schemeClr val="accent1">
              <a:lumMod val="60000"/>
              <a:lumOff val="40000"/>
            </a:schemeClr>
          </a:solidFill>
        </a:ln>
      </dgm:spPr>
      <dgm:t>
        <a:bodyPr/>
        <a:lstStyle/>
        <a:p>
          <a:pPr>
            <a:lnSpc>
              <a:spcPts val="2400"/>
            </a:lnSpc>
            <a:spcAft>
              <a:spcPts val="0"/>
            </a:spcAft>
          </a:pPr>
          <a:r>
            <a:rPr lang="en-US" sz="2400" b="1" dirty="0"/>
            <a:t>Proceed to donor evaluation</a:t>
          </a:r>
        </a:p>
      </dgm:t>
    </dgm:pt>
    <dgm:pt modelId="{D4ECE84E-C3A3-4C24-A9B6-DCFCE275FEDA}" type="parTrans" cxnId="{89CCDE61-C00B-41CB-9430-0B773156F4D4}">
      <dgm:prSet/>
      <dgm:spPr/>
      <dgm:t>
        <a:bodyPr/>
        <a:lstStyle/>
        <a:p>
          <a:endParaRPr lang="en-US"/>
        </a:p>
      </dgm:t>
    </dgm:pt>
    <dgm:pt modelId="{0B8A67EE-09A6-4DE8-92C0-443C85435D8F}" type="sibTrans" cxnId="{89CCDE61-C00B-41CB-9430-0B773156F4D4}">
      <dgm:prSet/>
      <dgm:spPr/>
      <dgm:t>
        <a:bodyPr/>
        <a:lstStyle/>
        <a:p>
          <a:endParaRPr lang="en-US"/>
        </a:p>
      </dgm:t>
    </dgm:pt>
    <dgm:pt modelId="{B3D24CA5-8183-4B9B-A8B5-38DBD8993F04}">
      <dgm:prSet phldrT="[Text]" custT="1"/>
      <dgm:spPr>
        <a:ln w="38100">
          <a:solidFill>
            <a:srgbClr val="92D050"/>
          </a:solidFill>
        </a:ln>
      </dgm:spPr>
      <dgm:t>
        <a:bodyPr/>
        <a:lstStyle/>
        <a:p>
          <a:pPr>
            <a:lnSpc>
              <a:spcPts val="2400"/>
            </a:lnSpc>
            <a:spcAft>
              <a:spcPts val="0"/>
            </a:spcAft>
          </a:pPr>
          <a:r>
            <a:rPr lang="en-US" sz="2400" b="1" dirty="0"/>
            <a:t>Proceed to donor evaluation</a:t>
          </a:r>
        </a:p>
      </dgm:t>
    </dgm:pt>
    <dgm:pt modelId="{60A7E9DD-1F46-4294-9C30-8F9AEFBE0482}" type="parTrans" cxnId="{661630B2-22CD-4372-9449-93F777989B65}">
      <dgm:prSet/>
      <dgm:spPr/>
      <dgm:t>
        <a:bodyPr/>
        <a:lstStyle/>
        <a:p>
          <a:endParaRPr lang="en-US"/>
        </a:p>
      </dgm:t>
    </dgm:pt>
    <dgm:pt modelId="{772AF0C3-1C02-42FF-9ED5-00845218A30D}" type="sibTrans" cxnId="{661630B2-22CD-4372-9449-93F777989B65}">
      <dgm:prSet/>
      <dgm:spPr/>
      <dgm:t>
        <a:bodyPr/>
        <a:lstStyle/>
        <a:p>
          <a:endParaRPr lang="en-US"/>
        </a:p>
      </dgm:t>
    </dgm:pt>
    <dgm:pt modelId="{C263F1F8-6054-4ECF-AA1B-15A7CD8A385A}" type="pres">
      <dgm:prSet presAssocID="{EABAE29F-DCF0-4DE5-AAD7-7B665266308E}" presName="Name0" presStyleCnt="0">
        <dgm:presLayoutVars>
          <dgm:dir/>
          <dgm:animLvl val="lvl"/>
          <dgm:resizeHandles/>
        </dgm:presLayoutVars>
      </dgm:prSet>
      <dgm:spPr/>
    </dgm:pt>
    <dgm:pt modelId="{41F5DA28-6875-46AB-A561-8A1E6686C8A7}" type="pres">
      <dgm:prSet presAssocID="{F391CFCF-F155-476E-B2F7-A2B7A8279AB4}" presName="linNode" presStyleCnt="0"/>
      <dgm:spPr/>
    </dgm:pt>
    <dgm:pt modelId="{186CB47B-FB31-4259-A9F1-4D07D565B508}" type="pres">
      <dgm:prSet presAssocID="{F391CFCF-F155-476E-B2F7-A2B7A8279AB4}" presName="parentShp" presStyleLbl="node1" presStyleIdx="0" presStyleCnt="4" custScaleX="54546" custScaleY="98705" custLinFactNeighborX="-24891" custLinFactNeighborY="54168">
        <dgm:presLayoutVars>
          <dgm:bulletEnabled val="1"/>
        </dgm:presLayoutVars>
      </dgm:prSet>
      <dgm:spPr/>
    </dgm:pt>
    <dgm:pt modelId="{F813B8D3-562B-4A4A-B674-1D68F143D812}" type="pres">
      <dgm:prSet presAssocID="{F391CFCF-F155-476E-B2F7-A2B7A8279AB4}" presName="childShp" presStyleLbl="bgAccFollowNode1" presStyleIdx="0" presStyleCnt="4" custScaleX="74618" custScaleY="109733" custLinFactNeighborX="-29700" custLinFactNeighborY="55121">
        <dgm:presLayoutVars>
          <dgm:bulletEnabled val="1"/>
        </dgm:presLayoutVars>
      </dgm:prSet>
      <dgm:spPr/>
    </dgm:pt>
    <dgm:pt modelId="{6FB2BB57-59E1-4F29-878D-073655BD7646}" type="pres">
      <dgm:prSet presAssocID="{08FE6F30-521A-47F3-89A0-29F2CF2E5154}" presName="spacing" presStyleCnt="0"/>
      <dgm:spPr/>
    </dgm:pt>
    <dgm:pt modelId="{8A54C1F2-907A-4E9A-8324-2B37B2F6906B}" type="pres">
      <dgm:prSet presAssocID="{70700244-7BAE-46A4-A682-EF2D2E012257}" presName="linNode" presStyleCnt="0"/>
      <dgm:spPr/>
    </dgm:pt>
    <dgm:pt modelId="{29507904-9D4B-4371-8D55-D0E58FA0441F}" type="pres">
      <dgm:prSet presAssocID="{70700244-7BAE-46A4-A682-EF2D2E012257}" presName="parentShp" presStyleLbl="node1" presStyleIdx="1" presStyleCnt="4" custScaleX="54545" custScaleY="98798" custLinFactY="5631" custLinFactNeighborX="-25096" custLinFactNeighborY="100000">
        <dgm:presLayoutVars>
          <dgm:bulletEnabled val="1"/>
        </dgm:presLayoutVars>
      </dgm:prSet>
      <dgm:spPr/>
    </dgm:pt>
    <dgm:pt modelId="{3246DB85-3AE4-47BE-AF60-39F6A45F462E}" type="pres">
      <dgm:prSet presAssocID="{70700244-7BAE-46A4-A682-EF2D2E012257}" presName="childShp" presStyleLbl="bgAccFollowNode1" presStyleIdx="1" presStyleCnt="4" custScaleX="74544" custScaleY="112027" custLinFactY="12831" custLinFactNeighborX="-25946" custLinFactNeighborY="100000">
        <dgm:presLayoutVars>
          <dgm:bulletEnabled val="1"/>
        </dgm:presLayoutVars>
      </dgm:prSet>
      <dgm:spPr/>
    </dgm:pt>
    <dgm:pt modelId="{174DE643-5D0E-4A9C-A4C5-1621D67D123D}" type="pres">
      <dgm:prSet presAssocID="{1B817581-628F-414A-99F0-50B2C24D2D67}" presName="spacing" presStyleCnt="0"/>
      <dgm:spPr/>
    </dgm:pt>
    <dgm:pt modelId="{C5BF9290-5929-4AE5-BD89-FBF0BD162522}" type="pres">
      <dgm:prSet presAssocID="{966BCB60-7A36-4CA6-B18B-984A7BDA32ED}" presName="linNode" presStyleCnt="0"/>
      <dgm:spPr/>
    </dgm:pt>
    <dgm:pt modelId="{FAA3DA1F-6C80-4D54-87C8-DD0872DBBD6B}" type="pres">
      <dgm:prSet presAssocID="{966BCB60-7A36-4CA6-B18B-984A7BDA32ED}" presName="parentShp" presStyleLbl="node1" presStyleIdx="2" presStyleCnt="4" custScaleX="54545" custScaleY="98047" custLinFactY="-73648" custLinFactNeighborX="85690" custLinFactNeighborY="-100000">
        <dgm:presLayoutVars>
          <dgm:bulletEnabled val="1"/>
        </dgm:presLayoutVars>
      </dgm:prSet>
      <dgm:spPr/>
    </dgm:pt>
    <dgm:pt modelId="{5C335EBA-88F6-407F-986D-46BE7E4FD2F6}" type="pres">
      <dgm:prSet presAssocID="{966BCB60-7A36-4CA6-B18B-984A7BDA32ED}" presName="childShp" presStyleLbl="bgAccFollowNode1" presStyleIdx="2" presStyleCnt="4" custFlipHor="1" custScaleX="54545" custScaleY="5398" custLinFactY="27144" custLinFactNeighborX="-36364" custLinFactNeighborY="100000">
        <dgm:presLayoutVars>
          <dgm:bulletEnabled val="1"/>
        </dgm:presLayoutVars>
      </dgm:prSet>
      <dgm:spPr>
        <a:solidFill>
          <a:schemeClr val="bg1"/>
        </a:solidFill>
        <a:ln>
          <a:noFill/>
        </a:ln>
      </dgm:spPr>
    </dgm:pt>
    <dgm:pt modelId="{2AABDD61-C696-453F-8BA5-4B8A5BA96262}" type="pres">
      <dgm:prSet presAssocID="{0B8A67EE-09A6-4DE8-92C0-443C85435D8F}" presName="spacing" presStyleCnt="0"/>
      <dgm:spPr/>
    </dgm:pt>
    <dgm:pt modelId="{DBA4AC1E-B3AC-4F8F-80AC-52CD01D9A74F}" type="pres">
      <dgm:prSet presAssocID="{B3D24CA5-8183-4B9B-A8B5-38DBD8993F04}" presName="linNode" presStyleCnt="0"/>
      <dgm:spPr/>
    </dgm:pt>
    <dgm:pt modelId="{365BB814-93E7-4754-B5AE-C41EE01971B0}" type="pres">
      <dgm:prSet presAssocID="{B3D24CA5-8183-4B9B-A8B5-38DBD8993F04}" presName="parentShp" presStyleLbl="node1" presStyleIdx="3" presStyleCnt="4" custScaleX="54545" custScaleY="96238" custLinFactY="-8975" custLinFactNeighborX="59497" custLinFactNeighborY="-100000">
        <dgm:presLayoutVars>
          <dgm:bulletEnabled val="1"/>
        </dgm:presLayoutVars>
      </dgm:prSet>
      <dgm:spPr/>
    </dgm:pt>
    <dgm:pt modelId="{E6666119-7D50-4BFE-82E7-63DB340C8513}" type="pres">
      <dgm:prSet presAssocID="{B3D24CA5-8183-4B9B-A8B5-38DBD8993F04}" presName="childShp" presStyleLbl="bgAccFollowNode1" presStyleIdx="3" presStyleCnt="4" custFlipVert="0" custFlipHor="1" custScaleX="4827" custScaleY="9026" custLinFactNeighborX="-36364" custLinFactNeighborY="10400">
        <dgm:presLayoutVars>
          <dgm:bulletEnabled val="1"/>
        </dgm:presLayoutVars>
      </dgm:prSet>
      <dgm:spPr>
        <a:noFill/>
        <a:ln>
          <a:noFill/>
        </a:ln>
      </dgm:spPr>
    </dgm:pt>
  </dgm:ptLst>
  <dgm:cxnLst>
    <dgm:cxn modelId="{E37D7A1F-611C-40F7-9F47-58D728B73E4D}" type="presOf" srcId="{B3D24CA5-8183-4B9B-A8B5-38DBD8993F04}" destId="{365BB814-93E7-4754-B5AE-C41EE01971B0}" srcOrd="0" destOrd="0" presId="urn:microsoft.com/office/officeart/2005/8/layout/vList6"/>
    <dgm:cxn modelId="{7F08AE2B-C6A6-4D08-AD78-8D1ADF2B79F5}" srcId="{EABAE29F-DCF0-4DE5-AAD7-7B665266308E}" destId="{70700244-7BAE-46A4-A682-EF2D2E012257}" srcOrd="1" destOrd="0" parTransId="{421988F3-FF06-4C28-A95D-18E59825EAF2}" sibTransId="{1B817581-628F-414A-99F0-50B2C24D2D67}"/>
    <dgm:cxn modelId="{D0B4F73D-77BE-4B50-B0C6-3205F1043C52}" srcId="{EABAE29F-DCF0-4DE5-AAD7-7B665266308E}" destId="{F391CFCF-F155-476E-B2F7-A2B7A8279AB4}" srcOrd="0" destOrd="0" parTransId="{1E9F3E29-2649-4756-A9A0-4F4CAFF0E30F}" sibTransId="{08FE6F30-521A-47F3-89A0-29F2CF2E5154}"/>
    <dgm:cxn modelId="{89CCDE61-C00B-41CB-9430-0B773156F4D4}" srcId="{EABAE29F-DCF0-4DE5-AAD7-7B665266308E}" destId="{966BCB60-7A36-4CA6-B18B-984A7BDA32ED}" srcOrd="2" destOrd="0" parTransId="{D4ECE84E-C3A3-4C24-A9B6-DCFCE275FEDA}" sibTransId="{0B8A67EE-09A6-4DE8-92C0-443C85435D8F}"/>
    <dgm:cxn modelId="{C5B1536B-F1BA-408B-95EE-3EDCA1C6A088}" srcId="{F391CFCF-F155-476E-B2F7-A2B7A8279AB4}" destId="{00B7A1B1-8BC0-4B6C-9F99-B944F7DCA1E9}" srcOrd="1" destOrd="0" parTransId="{476B7096-0A61-424B-A4AF-E3458413DD45}" sibTransId="{AEC7ED47-D700-4BA0-A102-F7E4330291D5}"/>
    <dgm:cxn modelId="{E5E37851-FEAC-4C92-9866-844CD9423348}" type="presOf" srcId="{966BCB60-7A36-4CA6-B18B-984A7BDA32ED}" destId="{FAA3DA1F-6C80-4D54-87C8-DD0872DBBD6B}" srcOrd="0" destOrd="0" presId="urn:microsoft.com/office/officeart/2005/8/layout/vList6"/>
    <dgm:cxn modelId="{9CC97A8B-52B0-40B0-BA42-3EC75E3DF9CD}" type="presOf" srcId="{00B7A1B1-8BC0-4B6C-9F99-B944F7DCA1E9}" destId="{F813B8D3-562B-4A4A-B674-1D68F143D812}" srcOrd="0" destOrd="1" presId="urn:microsoft.com/office/officeart/2005/8/layout/vList6"/>
    <dgm:cxn modelId="{AF9B1BAB-AB0F-4CEA-AC63-C881B9D39291}" type="presOf" srcId="{EABAE29F-DCF0-4DE5-AAD7-7B665266308E}" destId="{C263F1F8-6054-4ECF-AA1B-15A7CD8A385A}" srcOrd="0" destOrd="0" presId="urn:microsoft.com/office/officeart/2005/8/layout/vList6"/>
    <dgm:cxn modelId="{661630B2-22CD-4372-9449-93F777989B65}" srcId="{EABAE29F-DCF0-4DE5-AAD7-7B665266308E}" destId="{B3D24CA5-8183-4B9B-A8B5-38DBD8993F04}" srcOrd="3" destOrd="0" parTransId="{60A7E9DD-1F46-4294-9C30-8F9AEFBE0482}" sibTransId="{772AF0C3-1C02-42FF-9ED5-00845218A30D}"/>
    <dgm:cxn modelId="{B89CE6B7-5FC4-428F-B4EC-5878A911BDA6}" srcId="{70700244-7BAE-46A4-A682-EF2D2E012257}" destId="{8A343D7E-95A7-4BD8-AED3-64D71A72ECB1}" srcOrd="0" destOrd="0" parTransId="{EBC4FBB9-1A8E-41DD-BE1A-585C5F7888E2}" sibTransId="{01B2F38B-D0A6-4A27-868B-90391C71427E}"/>
    <dgm:cxn modelId="{7D54F0BE-29D8-4E56-B57C-94F79BA3D5E9}" type="presOf" srcId="{70700244-7BAE-46A4-A682-EF2D2E012257}" destId="{29507904-9D4B-4371-8D55-D0E58FA0441F}" srcOrd="0" destOrd="0" presId="urn:microsoft.com/office/officeart/2005/8/layout/vList6"/>
    <dgm:cxn modelId="{8F36A7BF-FB9B-4D74-8B3B-7FC862BBB7B2}" type="presOf" srcId="{A67CC8C4-8A16-4DEE-B83F-03C3CCF1D93B}" destId="{F813B8D3-562B-4A4A-B674-1D68F143D812}" srcOrd="0" destOrd="0" presId="urn:microsoft.com/office/officeart/2005/8/layout/vList6"/>
    <dgm:cxn modelId="{5675EBCE-80E3-4847-9C3D-424D0A28D740}" type="presOf" srcId="{F391CFCF-F155-476E-B2F7-A2B7A8279AB4}" destId="{186CB47B-FB31-4259-A9F1-4D07D565B508}" srcOrd="0" destOrd="0" presId="urn:microsoft.com/office/officeart/2005/8/layout/vList6"/>
    <dgm:cxn modelId="{BD9353E3-9EEE-4B94-BFB3-0EFFDB9BFFE7}" type="presOf" srcId="{8A343D7E-95A7-4BD8-AED3-64D71A72ECB1}" destId="{3246DB85-3AE4-47BE-AF60-39F6A45F462E}" srcOrd="0" destOrd="0" presId="urn:microsoft.com/office/officeart/2005/8/layout/vList6"/>
    <dgm:cxn modelId="{473D27F9-2A59-479C-8F7E-3F23B91A4371}" srcId="{F391CFCF-F155-476E-B2F7-A2B7A8279AB4}" destId="{A67CC8C4-8A16-4DEE-B83F-03C3CCF1D93B}" srcOrd="0" destOrd="0" parTransId="{325DDEDC-743A-4AA7-A91B-703F5BBDDD7C}" sibTransId="{F0167BF3-38B0-4FBC-B2ED-56BEE13F2CE3}"/>
    <dgm:cxn modelId="{B5BFAEFD-4DFB-4D19-93F4-423403BE5ECD}" type="presParOf" srcId="{C263F1F8-6054-4ECF-AA1B-15A7CD8A385A}" destId="{41F5DA28-6875-46AB-A561-8A1E6686C8A7}" srcOrd="0" destOrd="0" presId="urn:microsoft.com/office/officeart/2005/8/layout/vList6"/>
    <dgm:cxn modelId="{EE12DC62-1715-4E9B-93E8-157D93C805FD}" type="presParOf" srcId="{41F5DA28-6875-46AB-A561-8A1E6686C8A7}" destId="{186CB47B-FB31-4259-A9F1-4D07D565B508}" srcOrd="0" destOrd="0" presId="urn:microsoft.com/office/officeart/2005/8/layout/vList6"/>
    <dgm:cxn modelId="{50407B32-A38F-46E8-8137-70531D35F1F2}" type="presParOf" srcId="{41F5DA28-6875-46AB-A561-8A1E6686C8A7}" destId="{F813B8D3-562B-4A4A-B674-1D68F143D812}" srcOrd="1" destOrd="0" presId="urn:microsoft.com/office/officeart/2005/8/layout/vList6"/>
    <dgm:cxn modelId="{C7F0E8B2-C9CE-4513-97F3-2D4D2F3F7890}" type="presParOf" srcId="{C263F1F8-6054-4ECF-AA1B-15A7CD8A385A}" destId="{6FB2BB57-59E1-4F29-878D-073655BD7646}" srcOrd="1" destOrd="0" presId="urn:microsoft.com/office/officeart/2005/8/layout/vList6"/>
    <dgm:cxn modelId="{201B3DBE-C716-4EF0-A41F-6EF880448956}" type="presParOf" srcId="{C263F1F8-6054-4ECF-AA1B-15A7CD8A385A}" destId="{8A54C1F2-907A-4E9A-8324-2B37B2F6906B}" srcOrd="2" destOrd="0" presId="urn:microsoft.com/office/officeart/2005/8/layout/vList6"/>
    <dgm:cxn modelId="{0C77DF1A-8859-408E-94AB-74238B2A142D}" type="presParOf" srcId="{8A54C1F2-907A-4E9A-8324-2B37B2F6906B}" destId="{29507904-9D4B-4371-8D55-D0E58FA0441F}" srcOrd="0" destOrd="0" presId="urn:microsoft.com/office/officeart/2005/8/layout/vList6"/>
    <dgm:cxn modelId="{298D4778-7F06-4DD7-A9B8-7368D546A587}" type="presParOf" srcId="{8A54C1F2-907A-4E9A-8324-2B37B2F6906B}" destId="{3246DB85-3AE4-47BE-AF60-39F6A45F462E}" srcOrd="1" destOrd="0" presId="urn:microsoft.com/office/officeart/2005/8/layout/vList6"/>
    <dgm:cxn modelId="{0EA72398-8F32-43F2-A341-EE60FA34A566}" type="presParOf" srcId="{C263F1F8-6054-4ECF-AA1B-15A7CD8A385A}" destId="{174DE643-5D0E-4A9C-A4C5-1621D67D123D}" srcOrd="3" destOrd="0" presId="urn:microsoft.com/office/officeart/2005/8/layout/vList6"/>
    <dgm:cxn modelId="{2716B916-2E2C-4643-8720-0C136BCACA3E}" type="presParOf" srcId="{C263F1F8-6054-4ECF-AA1B-15A7CD8A385A}" destId="{C5BF9290-5929-4AE5-BD89-FBF0BD162522}" srcOrd="4" destOrd="0" presId="urn:microsoft.com/office/officeart/2005/8/layout/vList6"/>
    <dgm:cxn modelId="{2352F34E-F38B-4B2B-AF8E-03DD5CFA5E06}" type="presParOf" srcId="{C5BF9290-5929-4AE5-BD89-FBF0BD162522}" destId="{FAA3DA1F-6C80-4D54-87C8-DD0872DBBD6B}" srcOrd="0" destOrd="0" presId="urn:microsoft.com/office/officeart/2005/8/layout/vList6"/>
    <dgm:cxn modelId="{3363FA5D-8983-452E-8297-11990E86D8F6}" type="presParOf" srcId="{C5BF9290-5929-4AE5-BD89-FBF0BD162522}" destId="{5C335EBA-88F6-407F-986D-46BE7E4FD2F6}" srcOrd="1" destOrd="0" presId="urn:microsoft.com/office/officeart/2005/8/layout/vList6"/>
    <dgm:cxn modelId="{F1BFF76E-C1BB-422C-9316-04A726A1E5EF}" type="presParOf" srcId="{C263F1F8-6054-4ECF-AA1B-15A7CD8A385A}" destId="{2AABDD61-C696-453F-8BA5-4B8A5BA96262}" srcOrd="5" destOrd="0" presId="urn:microsoft.com/office/officeart/2005/8/layout/vList6"/>
    <dgm:cxn modelId="{9603F15B-EEA0-4B4C-9C0C-C2F7158CDDF5}" type="presParOf" srcId="{C263F1F8-6054-4ECF-AA1B-15A7CD8A385A}" destId="{DBA4AC1E-B3AC-4F8F-80AC-52CD01D9A74F}" srcOrd="6" destOrd="0" presId="urn:microsoft.com/office/officeart/2005/8/layout/vList6"/>
    <dgm:cxn modelId="{9C211C19-0363-4987-8883-7F490B6943A9}" type="presParOf" srcId="{DBA4AC1E-B3AC-4F8F-80AC-52CD01D9A74F}" destId="{365BB814-93E7-4754-B5AE-C41EE01971B0}" srcOrd="0" destOrd="0" presId="urn:microsoft.com/office/officeart/2005/8/layout/vList6"/>
    <dgm:cxn modelId="{2D2CA0B6-2374-4ADD-BE45-CCC68D1D681B}" type="presParOf" srcId="{DBA4AC1E-B3AC-4F8F-80AC-52CD01D9A74F}" destId="{E6666119-7D50-4BFE-82E7-63DB340C85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FE4613-FA49-41C4-B83E-947AC51E3BE1}" type="doc">
      <dgm:prSet loTypeId="urn:microsoft.com/office/officeart/2005/8/layout/hProcess9" loCatId="process" qsTypeId="urn:microsoft.com/office/officeart/2005/8/quickstyle/3d1" qsCatId="3D" csTypeId="urn:microsoft.com/office/officeart/2005/8/colors/colorful3" csCatId="colorful" phldr="1"/>
      <dgm:spPr/>
      <dgm:t>
        <a:bodyPr/>
        <a:lstStyle/>
        <a:p>
          <a:endParaRPr lang="en-US"/>
        </a:p>
      </dgm:t>
    </dgm:pt>
    <dgm:pt modelId="{F8915EDC-A5FD-4AC3-BC9C-889139DB1915}">
      <dgm:prSet custT="1"/>
      <dgm:spPr>
        <a:solidFill>
          <a:schemeClr val="accent5">
            <a:lumMod val="60000"/>
            <a:lumOff val="40000"/>
          </a:schemeClr>
        </a:solidFill>
      </dgm:spPr>
      <dgm:t>
        <a:bodyPr lIns="9144" tIns="9144" rIns="9144" bIns="9144"/>
        <a:lstStyle/>
        <a:p>
          <a:pPr rtl="0"/>
          <a:r>
            <a:rPr lang="en-US" sz="1600" b="1" dirty="0">
              <a:solidFill>
                <a:schemeClr val="tx1"/>
              </a:solidFill>
            </a:rPr>
            <a:t>Exercise and Stress Management, Healthy Weight</a:t>
          </a:r>
        </a:p>
      </dgm:t>
    </dgm:pt>
    <dgm:pt modelId="{298F4D55-EDC3-497E-A61D-5155FD34AF4D}" type="parTrans" cxnId="{B9EFDB62-64F4-421E-9CA0-079AFE3AAB96}">
      <dgm:prSet/>
      <dgm:spPr/>
      <dgm:t>
        <a:bodyPr/>
        <a:lstStyle/>
        <a:p>
          <a:endParaRPr lang="en-US">
            <a:solidFill>
              <a:schemeClr val="tx1"/>
            </a:solidFill>
          </a:endParaRPr>
        </a:p>
      </dgm:t>
    </dgm:pt>
    <dgm:pt modelId="{D3F4CC40-1DEA-40B1-B7BB-6FEC13E718EF}" type="sibTrans" cxnId="{B9EFDB62-64F4-421E-9CA0-079AFE3AAB96}">
      <dgm:prSet/>
      <dgm:spPr/>
      <dgm:t>
        <a:bodyPr/>
        <a:lstStyle/>
        <a:p>
          <a:endParaRPr lang="en-US">
            <a:solidFill>
              <a:schemeClr val="tx1"/>
            </a:solidFill>
          </a:endParaRPr>
        </a:p>
      </dgm:t>
    </dgm:pt>
    <dgm:pt modelId="{91AAAED0-5A7F-463E-B8EF-4085ABCE01DA}">
      <dgm:prSet custT="1"/>
      <dgm:spPr>
        <a:solidFill>
          <a:srgbClr val="C3CD7B"/>
        </a:solidFill>
      </dgm:spPr>
      <dgm:t>
        <a:bodyPr/>
        <a:lstStyle/>
        <a:p>
          <a:pPr rtl="0"/>
          <a:r>
            <a:rPr lang="en-US" sz="1600" b="1" dirty="0">
              <a:solidFill>
                <a:schemeClr val="tx1"/>
              </a:solidFill>
            </a:rPr>
            <a:t>Find a Living Donor</a:t>
          </a:r>
        </a:p>
      </dgm:t>
    </dgm:pt>
    <dgm:pt modelId="{DACF07D4-9519-4DAA-9547-14B905418824}" type="parTrans" cxnId="{D6574B75-44D7-430F-8022-FC3E53D26725}">
      <dgm:prSet/>
      <dgm:spPr/>
      <dgm:t>
        <a:bodyPr/>
        <a:lstStyle/>
        <a:p>
          <a:endParaRPr lang="en-US">
            <a:solidFill>
              <a:schemeClr val="tx1"/>
            </a:solidFill>
          </a:endParaRPr>
        </a:p>
      </dgm:t>
    </dgm:pt>
    <dgm:pt modelId="{E7FC552E-D63D-4C7F-99E7-333EEE13521E}" type="sibTrans" cxnId="{D6574B75-44D7-430F-8022-FC3E53D26725}">
      <dgm:prSet/>
      <dgm:spPr/>
      <dgm:t>
        <a:bodyPr/>
        <a:lstStyle/>
        <a:p>
          <a:endParaRPr lang="en-US">
            <a:solidFill>
              <a:schemeClr val="tx1"/>
            </a:solidFill>
          </a:endParaRPr>
        </a:p>
      </dgm:t>
    </dgm:pt>
    <dgm:pt modelId="{91ADCE70-D371-41A7-8BED-03EFF2DAB544}">
      <dgm:prSet custT="1"/>
      <dgm:spPr>
        <a:solidFill>
          <a:srgbClr val="00B0F0"/>
        </a:solidFill>
      </dgm:spPr>
      <dgm:t>
        <a:bodyPr/>
        <a:lstStyle/>
        <a:p>
          <a:pPr rtl="0"/>
          <a:r>
            <a:rPr lang="en-US" sz="1600" b="1" dirty="0">
              <a:solidFill>
                <a:schemeClr val="bg1"/>
              </a:solidFill>
            </a:rPr>
            <a:t>Update Yearly Testing</a:t>
          </a:r>
        </a:p>
      </dgm:t>
    </dgm:pt>
    <dgm:pt modelId="{E55A7440-EA7E-46EA-8105-B4D8A11BC7FB}" type="parTrans" cxnId="{2E783C7F-AD18-4061-AE12-15ABBA163145}">
      <dgm:prSet/>
      <dgm:spPr/>
      <dgm:t>
        <a:bodyPr/>
        <a:lstStyle/>
        <a:p>
          <a:endParaRPr lang="en-US">
            <a:solidFill>
              <a:schemeClr val="tx1"/>
            </a:solidFill>
          </a:endParaRPr>
        </a:p>
      </dgm:t>
    </dgm:pt>
    <dgm:pt modelId="{554F2AD0-264A-4527-86FC-F30BF83F690C}" type="sibTrans" cxnId="{2E783C7F-AD18-4061-AE12-15ABBA163145}">
      <dgm:prSet/>
      <dgm:spPr/>
      <dgm:t>
        <a:bodyPr/>
        <a:lstStyle/>
        <a:p>
          <a:endParaRPr lang="en-US">
            <a:solidFill>
              <a:schemeClr val="tx1"/>
            </a:solidFill>
          </a:endParaRPr>
        </a:p>
      </dgm:t>
    </dgm:pt>
    <dgm:pt modelId="{7CA167A1-AB84-4A91-904D-C119E7E167D8}">
      <dgm:prSet custT="1"/>
      <dgm:spPr>
        <a:solidFill>
          <a:schemeClr val="accent4"/>
        </a:solidFill>
      </dgm:spPr>
      <dgm:t>
        <a:bodyPr lIns="9144" tIns="9144" rIns="9144" bIns="9144"/>
        <a:lstStyle/>
        <a:p>
          <a:pPr rtl="0"/>
          <a:r>
            <a:rPr lang="en-US" sz="1600" b="1" dirty="0">
              <a:solidFill>
                <a:schemeClr val="bg1"/>
              </a:solidFill>
            </a:rPr>
            <a:t>Send HLA Screens Monthly</a:t>
          </a:r>
        </a:p>
      </dgm:t>
    </dgm:pt>
    <dgm:pt modelId="{BB25ED36-BF30-4AF0-A4B6-4AFA05749C2E}" type="parTrans" cxnId="{BBF52421-B72A-4857-B4E7-FEE6C41D8B91}">
      <dgm:prSet/>
      <dgm:spPr/>
      <dgm:t>
        <a:bodyPr/>
        <a:lstStyle/>
        <a:p>
          <a:endParaRPr lang="en-US">
            <a:solidFill>
              <a:schemeClr val="tx1"/>
            </a:solidFill>
          </a:endParaRPr>
        </a:p>
      </dgm:t>
    </dgm:pt>
    <dgm:pt modelId="{C5611A2B-040B-424B-BA3C-AB80D4E2C919}" type="sibTrans" cxnId="{BBF52421-B72A-4857-B4E7-FEE6C41D8B91}">
      <dgm:prSet/>
      <dgm:spPr/>
      <dgm:t>
        <a:bodyPr/>
        <a:lstStyle/>
        <a:p>
          <a:endParaRPr lang="en-US">
            <a:solidFill>
              <a:schemeClr val="tx1"/>
            </a:solidFill>
          </a:endParaRPr>
        </a:p>
      </dgm:t>
    </dgm:pt>
    <dgm:pt modelId="{DECB0B5E-B5EC-47B1-9B72-1C93B51EB583}">
      <dgm:prSet custT="1"/>
      <dgm:spPr>
        <a:solidFill>
          <a:srgbClr val="0070C0"/>
        </a:solidFill>
      </dgm:spPr>
      <dgm:t>
        <a:bodyPr/>
        <a:lstStyle/>
        <a:p>
          <a:pPr rtl="0"/>
          <a:r>
            <a:rPr lang="en-US" sz="1600" b="1" u="none" dirty="0">
              <a:solidFill>
                <a:schemeClr val="bg1"/>
              </a:solidFill>
            </a:rPr>
            <a:t>Notify Team of Changes</a:t>
          </a:r>
        </a:p>
      </dgm:t>
    </dgm:pt>
    <dgm:pt modelId="{5E9BCF71-5577-4A3C-BE91-4E2ED1B9882A}" type="parTrans" cxnId="{42DFCA39-A5EA-410E-B228-DCC517481507}">
      <dgm:prSet/>
      <dgm:spPr/>
      <dgm:t>
        <a:bodyPr/>
        <a:lstStyle/>
        <a:p>
          <a:endParaRPr lang="en-US">
            <a:solidFill>
              <a:schemeClr val="tx1"/>
            </a:solidFill>
          </a:endParaRPr>
        </a:p>
      </dgm:t>
    </dgm:pt>
    <dgm:pt modelId="{39A10D4D-C896-4BE6-BDB5-9DEC27440227}" type="sibTrans" cxnId="{42DFCA39-A5EA-410E-B228-DCC517481507}">
      <dgm:prSet/>
      <dgm:spPr/>
      <dgm:t>
        <a:bodyPr/>
        <a:lstStyle/>
        <a:p>
          <a:endParaRPr lang="en-US">
            <a:solidFill>
              <a:schemeClr val="tx1"/>
            </a:solidFill>
          </a:endParaRPr>
        </a:p>
      </dgm:t>
    </dgm:pt>
    <dgm:pt modelId="{7954B272-C4CB-4A42-98FC-83884FE58F46}">
      <dgm:prSet custT="1"/>
      <dgm:spPr>
        <a:solidFill>
          <a:srgbClr val="00B050"/>
        </a:solidFill>
      </dgm:spPr>
      <dgm:t>
        <a:bodyPr/>
        <a:lstStyle/>
        <a:p>
          <a:pPr rtl="0"/>
          <a:r>
            <a:rPr lang="en-US" sz="1600" b="1" dirty="0">
              <a:solidFill>
                <a:schemeClr val="tx1"/>
              </a:solidFill>
            </a:rPr>
            <a:t>Care Partner Intact</a:t>
          </a:r>
        </a:p>
      </dgm:t>
    </dgm:pt>
    <dgm:pt modelId="{872639A1-0B8D-4DCD-9499-CDBD4E2030B6}" type="sibTrans" cxnId="{6E9C025F-5B84-4EE7-8067-42AFD2120F28}">
      <dgm:prSet/>
      <dgm:spPr/>
      <dgm:t>
        <a:bodyPr/>
        <a:lstStyle/>
        <a:p>
          <a:endParaRPr lang="en-US">
            <a:solidFill>
              <a:schemeClr val="tx1"/>
            </a:solidFill>
          </a:endParaRPr>
        </a:p>
      </dgm:t>
    </dgm:pt>
    <dgm:pt modelId="{F758935B-75CB-4AF7-BEC6-FD8C09421644}" type="parTrans" cxnId="{6E9C025F-5B84-4EE7-8067-42AFD2120F28}">
      <dgm:prSet/>
      <dgm:spPr/>
      <dgm:t>
        <a:bodyPr/>
        <a:lstStyle/>
        <a:p>
          <a:endParaRPr lang="en-US">
            <a:solidFill>
              <a:schemeClr val="tx1"/>
            </a:solidFill>
          </a:endParaRPr>
        </a:p>
      </dgm:t>
    </dgm:pt>
    <dgm:pt modelId="{BE51A5AD-4CAD-4825-BB9C-4A31EB01EA94}">
      <dgm:prSet custT="1"/>
      <dgm:spPr>
        <a:solidFill>
          <a:srgbClr val="92D050"/>
        </a:solidFill>
      </dgm:spPr>
      <dgm:t>
        <a:bodyPr lIns="9144" tIns="9144" rIns="9144" bIns="9144"/>
        <a:lstStyle/>
        <a:p>
          <a:pPr rtl="0"/>
          <a:r>
            <a:rPr lang="en-US" sz="1600" b="1" dirty="0">
              <a:solidFill>
                <a:schemeClr val="tx1"/>
              </a:solidFill>
            </a:rPr>
            <a:t>Medical Compliance/ Meds as Directed</a:t>
          </a:r>
        </a:p>
      </dgm:t>
    </dgm:pt>
    <dgm:pt modelId="{3BBDBA34-9A42-4FFE-B178-301ACAD19D4E}" type="parTrans" cxnId="{3B11801E-9C3D-4245-9BB2-A578B4C9D17A}">
      <dgm:prSet/>
      <dgm:spPr/>
      <dgm:t>
        <a:bodyPr/>
        <a:lstStyle/>
        <a:p>
          <a:endParaRPr lang="en-US">
            <a:solidFill>
              <a:schemeClr val="tx1"/>
            </a:solidFill>
          </a:endParaRPr>
        </a:p>
      </dgm:t>
    </dgm:pt>
    <dgm:pt modelId="{A9044E57-2FAF-4EAA-BAE8-97D088A7A0F9}" type="sibTrans" cxnId="{3B11801E-9C3D-4245-9BB2-A578B4C9D17A}">
      <dgm:prSet/>
      <dgm:spPr/>
      <dgm:t>
        <a:bodyPr/>
        <a:lstStyle/>
        <a:p>
          <a:endParaRPr lang="en-US">
            <a:solidFill>
              <a:schemeClr val="tx1"/>
            </a:solidFill>
          </a:endParaRPr>
        </a:p>
      </dgm:t>
    </dgm:pt>
    <dgm:pt modelId="{C1B68933-D9D5-4887-B54F-39610EC20E10}" type="pres">
      <dgm:prSet presAssocID="{07FE4613-FA49-41C4-B83E-947AC51E3BE1}" presName="CompostProcess" presStyleCnt="0">
        <dgm:presLayoutVars>
          <dgm:dir/>
          <dgm:resizeHandles val="exact"/>
        </dgm:presLayoutVars>
      </dgm:prSet>
      <dgm:spPr/>
    </dgm:pt>
    <dgm:pt modelId="{9B8C2F5E-0FAF-4068-834D-E4A61D2ED227}" type="pres">
      <dgm:prSet presAssocID="{07FE4613-FA49-41C4-B83E-947AC51E3BE1}" presName="arrow" presStyleLbl="bgShp" presStyleIdx="0" presStyleCnt="1" custLinFactNeighborX="-700"/>
      <dgm:spPr/>
    </dgm:pt>
    <dgm:pt modelId="{BC3CF9D4-4E6B-44BB-909B-CA64EDEE8585}" type="pres">
      <dgm:prSet presAssocID="{07FE4613-FA49-41C4-B83E-947AC51E3BE1}" presName="linearProcess" presStyleCnt="0"/>
      <dgm:spPr/>
    </dgm:pt>
    <dgm:pt modelId="{75E9B8E6-6C7F-4F4D-BB6D-56C1B10F363C}" type="pres">
      <dgm:prSet presAssocID="{91AAAED0-5A7F-463E-B8EF-4085ABCE01DA}" presName="textNode" presStyleLbl="node1" presStyleIdx="0" presStyleCnt="7" custScaleX="94805" custScaleY="90414" custLinFactNeighborX="46057" custLinFactNeighborY="3101">
        <dgm:presLayoutVars>
          <dgm:bulletEnabled val="1"/>
        </dgm:presLayoutVars>
      </dgm:prSet>
      <dgm:spPr/>
    </dgm:pt>
    <dgm:pt modelId="{7D0D006D-E58B-40C1-9A6A-0211DE8359E8}" type="pres">
      <dgm:prSet presAssocID="{E7FC552E-D63D-4C7F-99E7-333EEE13521E}" presName="sibTrans" presStyleCnt="0"/>
      <dgm:spPr/>
    </dgm:pt>
    <dgm:pt modelId="{686F3684-7738-4CE2-9A94-4AFA8C586E85}" type="pres">
      <dgm:prSet presAssocID="{BE51A5AD-4CAD-4825-BB9C-4A31EB01EA94}" presName="textNode" presStyleLbl="node1" presStyleIdx="1" presStyleCnt="7" custScaleX="121322" custScaleY="90414" custLinFactNeighborX="5074" custLinFactNeighborY="3179">
        <dgm:presLayoutVars>
          <dgm:bulletEnabled val="1"/>
        </dgm:presLayoutVars>
      </dgm:prSet>
      <dgm:spPr/>
    </dgm:pt>
    <dgm:pt modelId="{17D0F6FC-1427-4DEC-BBC7-308484D445AE}" type="pres">
      <dgm:prSet presAssocID="{A9044E57-2FAF-4EAA-BAE8-97D088A7A0F9}" presName="sibTrans" presStyleCnt="0"/>
      <dgm:spPr/>
    </dgm:pt>
    <dgm:pt modelId="{C4CFF5F5-D726-463D-AAE0-9D4EB9963CD4}" type="pres">
      <dgm:prSet presAssocID="{7954B272-C4CB-4A42-98FC-83884FE58F46}" presName="textNode" presStyleLbl="node1" presStyleIdx="2" presStyleCnt="7" custScaleX="91003" custScaleY="90414" custLinFactNeighborX="-16700" custLinFactNeighborY="3415">
        <dgm:presLayoutVars>
          <dgm:bulletEnabled val="1"/>
        </dgm:presLayoutVars>
      </dgm:prSet>
      <dgm:spPr/>
    </dgm:pt>
    <dgm:pt modelId="{0FA13E0B-B206-4DE1-8082-1796E1ACC0DE}" type="pres">
      <dgm:prSet presAssocID="{872639A1-0B8D-4DCD-9499-CDBD4E2030B6}" presName="sibTrans" presStyleCnt="0"/>
      <dgm:spPr/>
    </dgm:pt>
    <dgm:pt modelId="{DA984FC5-22B8-4CA7-AA10-990673394AC4}" type="pres">
      <dgm:prSet presAssocID="{F8915EDC-A5FD-4AC3-BC9C-889139DB1915}" presName="textNode" presStyleLbl="node1" presStyleIdx="3" presStyleCnt="7" custScaleX="148956" custScaleY="119819" custLinFactNeighborX="-43191" custLinFactNeighborY="978">
        <dgm:presLayoutVars>
          <dgm:bulletEnabled val="1"/>
        </dgm:presLayoutVars>
      </dgm:prSet>
      <dgm:spPr/>
    </dgm:pt>
    <dgm:pt modelId="{2AAAEF64-6E3B-4F80-B530-90486F2AA0D4}" type="pres">
      <dgm:prSet presAssocID="{D3F4CC40-1DEA-40B1-B7BB-6FEC13E718EF}" presName="sibTrans" presStyleCnt="0"/>
      <dgm:spPr/>
    </dgm:pt>
    <dgm:pt modelId="{6EE890B5-AB8C-49EB-837A-C1D1146F6BB0}" type="pres">
      <dgm:prSet presAssocID="{91ADCE70-D371-41A7-8BED-03EFF2DAB544}" presName="textNode" presStyleLbl="node1" presStyleIdx="4" presStyleCnt="7" custScaleX="90907" custScaleY="90414" custLinFactNeighborX="-49159" custLinFactNeighborY="3781">
        <dgm:presLayoutVars>
          <dgm:bulletEnabled val="1"/>
        </dgm:presLayoutVars>
      </dgm:prSet>
      <dgm:spPr/>
    </dgm:pt>
    <dgm:pt modelId="{8D2C0931-4A3D-4E9A-A848-A092FA6952FA}" type="pres">
      <dgm:prSet presAssocID="{554F2AD0-264A-4527-86FC-F30BF83F690C}" presName="sibTrans" presStyleCnt="0"/>
      <dgm:spPr/>
    </dgm:pt>
    <dgm:pt modelId="{57314563-CCA8-435D-B566-B943DF077A85}" type="pres">
      <dgm:prSet presAssocID="{DECB0B5E-B5EC-47B1-9B72-1C93B51EB583}" presName="textNode" presStyleLbl="node1" presStyleIdx="5" presStyleCnt="7" custScaleX="90799" custScaleY="90414" custLinFactNeighborX="-59654" custLinFactNeighborY="4050">
        <dgm:presLayoutVars>
          <dgm:bulletEnabled val="1"/>
        </dgm:presLayoutVars>
      </dgm:prSet>
      <dgm:spPr/>
    </dgm:pt>
    <dgm:pt modelId="{6E05A07E-2411-417D-8B1C-FCE47B9EEFFF}" type="pres">
      <dgm:prSet presAssocID="{39A10D4D-C896-4BE6-BDB5-9DEC27440227}" presName="sibTrans" presStyleCnt="0"/>
      <dgm:spPr/>
    </dgm:pt>
    <dgm:pt modelId="{13BF11AF-2BD7-4803-B8CB-683CC1174384}" type="pres">
      <dgm:prSet presAssocID="{7CA167A1-AB84-4A91-904D-C119E7E167D8}" presName="textNode" presStyleLbl="node1" presStyleIdx="6" presStyleCnt="7" custScaleX="90694" custScaleY="90414" custLinFactNeighborX="-71514" custLinFactNeighborY="4051">
        <dgm:presLayoutVars>
          <dgm:bulletEnabled val="1"/>
        </dgm:presLayoutVars>
      </dgm:prSet>
      <dgm:spPr/>
    </dgm:pt>
  </dgm:ptLst>
  <dgm:cxnLst>
    <dgm:cxn modelId="{3B11801E-9C3D-4245-9BB2-A578B4C9D17A}" srcId="{07FE4613-FA49-41C4-B83E-947AC51E3BE1}" destId="{BE51A5AD-4CAD-4825-BB9C-4A31EB01EA94}" srcOrd="1" destOrd="0" parTransId="{3BBDBA34-9A42-4FFE-B178-301ACAD19D4E}" sibTransId="{A9044E57-2FAF-4EAA-BAE8-97D088A7A0F9}"/>
    <dgm:cxn modelId="{BBF52421-B72A-4857-B4E7-FEE6C41D8B91}" srcId="{07FE4613-FA49-41C4-B83E-947AC51E3BE1}" destId="{7CA167A1-AB84-4A91-904D-C119E7E167D8}" srcOrd="6" destOrd="0" parTransId="{BB25ED36-BF30-4AF0-A4B6-4AFA05749C2E}" sibTransId="{C5611A2B-040B-424B-BA3C-AB80D4E2C919}"/>
    <dgm:cxn modelId="{BFA71635-BE2D-4F29-BC1B-273BE58CBC59}" type="presOf" srcId="{91AAAED0-5A7F-463E-B8EF-4085ABCE01DA}" destId="{75E9B8E6-6C7F-4F4D-BB6D-56C1B10F363C}" srcOrd="0" destOrd="0" presId="urn:microsoft.com/office/officeart/2005/8/layout/hProcess9"/>
    <dgm:cxn modelId="{42DFCA39-A5EA-410E-B228-DCC517481507}" srcId="{07FE4613-FA49-41C4-B83E-947AC51E3BE1}" destId="{DECB0B5E-B5EC-47B1-9B72-1C93B51EB583}" srcOrd="5" destOrd="0" parTransId="{5E9BCF71-5577-4A3C-BE91-4E2ED1B9882A}" sibTransId="{39A10D4D-C896-4BE6-BDB5-9DEC27440227}"/>
    <dgm:cxn modelId="{6E9C025F-5B84-4EE7-8067-42AFD2120F28}" srcId="{07FE4613-FA49-41C4-B83E-947AC51E3BE1}" destId="{7954B272-C4CB-4A42-98FC-83884FE58F46}" srcOrd="2" destOrd="0" parTransId="{F758935B-75CB-4AF7-BEC6-FD8C09421644}" sibTransId="{872639A1-0B8D-4DCD-9499-CDBD4E2030B6}"/>
    <dgm:cxn modelId="{B9EFDB62-64F4-421E-9CA0-079AFE3AAB96}" srcId="{07FE4613-FA49-41C4-B83E-947AC51E3BE1}" destId="{F8915EDC-A5FD-4AC3-BC9C-889139DB1915}" srcOrd="3" destOrd="0" parTransId="{298F4D55-EDC3-497E-A61D-5155FD34AF4D}" sibTransId="{D3F4CC40-1DEA-40B1-B7BB-6FEC13E718EF}"/>
    <dgm:cxn modelId="{F5E31F45-A2AD-451C-9FCF-E3EC64F431E3}" type="presOf" srcId="{7954B272-C4CB-4A42-98FC-83884FE58F46}" destId="{C4CFF5F5-D726-463D-AAE0-9D4EB9963CD4}" srcOrd="0" destOrd="0" presId="urn:microsoft.com/office/officeart/2005/8/layout/hProcess9"/>
    <dgm:cxn modelId="{F0F79854-4809-4FD1-BB28-066E1C6C55F5}" type="presOf" srcId="{91ADCE70-D371-41A7-8BED-03EFF2DAB544}" destId="{6EE890B5-AB8C-49EB-837A-C1D1146F6BB0}" srcOrd="0" destOrd="0" presId="urn:microsoft.com/office/officeart/2005/8/layout/hProcess9"/>
    <dgm:cxn modelId="{D6574B75-44D7-430F-8022-FC3E53D26725}" srcId="{07FE4613-FA49-41C4-B83E-947AC51E3BE1}" destId="{91AAAED0-5A7F-463E-B8EF-4085ABCE01DA}" srcOrd="0" destOrd="0" parTransId="{DACF07D4-9519-4DAA-9547-14B905418824}" sibTransId="{E7FC552E-D63D-4C7F-99E7-333EEE13521E}"/>
    <dgm:cxn modelId="{3F8B1559-9A04-487F-8153-76A15366AEB3}" type="presOf" srcId="{07FE4613-FA49-41C4-B83E-947AC51E3BE1}" destId="{C1B68933-D9D5-4887-B54F-39610EC20E10}" srcOrd="0" destOrd="0" presId="urn:microsoft.com/office/officeart/2005/8/layout/hProcess9"/>
    <dgm:cxn modelId="{D8023079-3788-4CE3-87B7-19A4E80528F5}" type="presOf" srcId="{BE51A5AD-4CAD-4825-BB9C-4A31EB01EA94}" destId="{686F3684-7738-4CE2-9A94-4AFA8C586E85}" srcOrd="0" destOrd="0" presId="urn:microsoft.com/office/officeart/2005/8/layout/hProcess9"/>
    <dgm:cxn modelId="{2E783C7F-AD18-4061-AE12-15ABBA163145}" srcId="{07FE4613-FA49-41C4-B83E-947AC51E3BE1}" destId="{91ADCE70-D371-41A7-8BED-03EFF2DAB544}" srcOrd="4" destOrd="0" parTransId="{E55A7440-EA7E-46EA-8105-B4D8A11BC7FB}" sibTransId="{554F2AD0-264A-4527-86FC-F30BF83F690C}"/>
    <dgm:cxn modelId="{00B26E81-5BAD-4F8B-9FDC-68E8A660EE00}" type="presOf" srcId="{DECB0B5E-B5EC-47B1-9B72-1C93B51EB583}" destId="{57314563-CCA8-435D-B566-B943DF077A85}" srcOrd="0" destOrd="0" presId="urn:microsoft.com/office/officeart/2005/8/layout/hProcess9"/>
    <dgm:cxn modelId="{0B1725AC-E49A-4D6A-8833-3E705CABF60D}" type="presOf" srcId="{7CA167A1-AB84-4A91-904D-C119E7E167D8}" destId="{13BF11AF-2BD7-4803-B8CB-683CC1174384}" srcOrd="0" destOrd="0" presId="urn:microsoft.com/office/officeart/2005/8/layout/hProcess9"/>
    <dgm:cxn modelId="{754BD8B4-EFB7-4794-9F7A-5D7E0591AE8B}" type="presOf" srcId="{F8915EDC-A5FD-4AC3-BC9C-889139DB1915}" destId="{DA984FC5-22B8-4CA7-AA10-990673394AC4}" srcOrd="0" destOrd="0" presId="urn:microsoft.com/office/officeart/2005/8/layout/hProcess9"/>
    <dgm:cxn modelId="{594837B5-6BA3-4DEA-8399-2F76AEC38F05}" type="presParOf" srcId="{C1B68933-D9D5-4887-B54F-39610EC20E10}" destId="{9B8C2F5E-0FAF-4068-834D-E4A61D2ED227}" srcOrd="0" destOrd="0" presId="urn:microsoft.com/office/officeart/2005/8/layout/hProcess9"/>
    <dgm:cxn modelId="{7B54722D-D205-4CBA-857C-A93670E70F8A}" type="presParOf" srcId="{C1B68933-D9D5-4887-B54F-39610EC20E10}" destId="{BC3CF9D4-4E6B-44BB-909B-CA64EDEE8585}" srcOrd="1" destOrd="0" presId="urn:microsoft.com/office/officeart/2005/8/layout/hProcess9"/>
    <dgm:cxn modelId="{9D26F173-D49F-40DB-A9CD-BF033229CC4F}" type="presParOf" srcId="{BC3CF9D4-4E6B-44BB-909B-CA64EDEE8585}" destId="{75E9B8E6-6C7F-4F4D-BB6D-56C1B10F363C}" srcOrd="0" destOrd="0" presId="urn:microsoft.com/office/officeart/2005/8/layout/hProcess9"/>
    <dgm:cxn modelId="{D01D67EE-329B-4220-ABF4-5EF1B9F0FECD}" type="presParOf" srcId="{BC3CF9D4-4E6B-44BB-909B-CA64EDEE8585}" destId="{7D0D006D-E58B-40C1-9A6A-0211DE8359E8}" srcOrd="1" destOrd="0" presId="urn:microsoft.com/office/officeart/2005/8/layout/hProcess9"/>
    <dgm:cxn modelId="{1EBF6AE0-918F-4675-AF6D-F3244DB00795}" type="presParOf" srcId="{BC3CF9D4-4E6B-44BB-909B-CA64EDEE8585}" destId="{686F3684-7738-4CE2-9A94-4AFA8C586E85}" srcOrd="2" destOrd="0" presId="urn:microsoft.com/office/officeart/2005/8/layout/hProcess9"/>
    <dgm:cxn modelId="{88397565-E5B1-47BD-BDA2-E869AD6666B3}" type="presParOf" srcId="{BC3CF9D4-4E6B-44BB-909B-CA64EDEE8585}" destId="{17D0F6FC-1427-4DEC-BBC7-308484D445AE}" srcOrd="3" destOrd="0" presId="urn:microsoft.com/office/officeart/2005/8/layout/hProcess9"/>
    <dgm:cxn modelId="{5AE4B0DF-9106-45DB-82D0-14E35C276A6B}" type="presParOf" srcId="{BC3CF9D4-4E6B-44BB-909B-CA64EDEE8585}" destId="{C4CFF5F5-D726-463D-AAE0-9D4EB9963CD4}" srcOrd="4" destOrd="0" presId="urn:microsoft.com/office/officeart/2005/8/layout/hProcess9"/>
    <dgm:cxn modelId="{CD92489F-CC43-46FD-A437-EC8C84212A82}" type="presParOf" srcId="{BC3CF9D4-4E6B-44BB-909B-CA64EDEE8585}" destId="{0FA13E0B-B206-4DE1-8082-1796E1ACC0DE}" srcOrd="5" destOrd="0" presId="urn:microsoft.com/office/officeart/2005/8/layout/hProcess9"/>
    <dgm:cxn modelId="{2FE2ED51-D73D-4433-9FE1-660DD18ABCB5}" type="presParOf" srcId="{BC3CF9D4-4E6B-44BB-909B-CA64EDEE8585}" destId="{DA984FC5-22B8-4CA7-AA10-990673394AC4}" srcOrd="6" destOrd="0" presId="urn:microsoft.com/office/officeart/2005/8/layout/hProcess9"/>
    <dgm:cxn modelId="{7EE764E3-390E-4991-B322-2F9E88B32CE7}" type="presParOf" srcId="{BC3CF9D4-4E6B-44BB-909B-CA64EDEE8585}" destId="{2AAAEF64-6E3B-4F80-B530-90486F2AA0D4}" srcOrd="7" destOrd="0" presId="urn:microsoft.com/office/officeart/2005/8/layout/hProcess9"/>
    <dgm:cxn modelId="{A0114012-FD6C-4E68-A833-ABEC175EFD4C}" type="presParOf" srcId="{BC3CF9D4-4E6B-44BB-909B-CA64EDEE8585}" destId="{6EE890B5-AB8C-49EB-837A-C1D1146F6BB0}" srcOrd="8" destOrd="0" presId="urn:microsoft.com/office/officeart/2005/8/layout/hProcess9"/>
    <dgm:cxn modelId="{63739D52-8047-4194-954D-C38C0E38F3A6}" type="presParOf" srcId="{BC3CF9D4-4E6B-44BB-909B-CA64EDEE8585}" destId="{8D2C0931-4A3D-4E9A-A848-A092FA6952FA}" srcOrd="9" destOrd="0" presId="urn:microsoft.com/office/officeart/2005/8/layout/hProcess9"/>
    <dgm:cxn modelId="{2AFEBD9B-3577-40E3-84C2-A6C5CA4DD625}" type="presParOf" srcId="{BC3CF9D4-4E6B-44BB-909B-CA64EDEE8585}" destId="{57314563-CCA8-435D-B566-B943DF077A85}" srcOrd="10" destOrd="0" presId="urn:microsoft.com/office/officeart/2005/8/layout/hProcess9"/>
    <dgm:cxn modelId="{37C7539F-C40C-4019-9D89-25A955D058C2}" type="presParOf" srcId="{BC3CF9D4-4E6B-44BB-909B-CA64EDEE8585}" destId="{6E05A07E-2411-417D-8B1C-FCE47B9EEFFF}" srcOrd="11" destOrd="0" presId="urn:microsoft.com/office/officeart/2005/8/layout/hProcess9"/>
    <dgm:cxn modelId="{7C7F537C-3F6B-4420-8478-0F06858480E1}" type="presParOf" srcId="{BC3CF9D4-4E6B-44BB-909B-CA64EDEE8585}" destId="{13BF11AF-2BD7-4803-B8CB-683CC1174384}"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388AA27-BB1A-4E6B-A924-0CF3B45163F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99EC71F-2ECB-485C-B253-767A27992238}">
      <dgm:prSet phldrT="[Text]" custT="1"/>
      <dgm:spPr/>
      <dgm:t>
        <a:bodyPr/>
        <a:lstStyle/>
        <a:p>
          <a:pPr>
            <a:lnSpc>
              <a:spcPct val="100000"/>
            </a:lnSpc>
            <a:spcAft>
              <a:spcPts val="0"/>
            </a:spcAft>
          </a:pPr>
          <a:r>
            <a:rPr lang="en-US" sz="1600" b="1" dirty="0">
              <a:solidFill>
                <a:schemeClr val="bg1"/>
              </a:solidFill>
            </a:rPr>
            <a:t>Clinic Visits</a:t>
          </a:r>
        </a:p>
      </dgm:t>
    </dgm:pt>
    <dgm:pt modelId="{10F553F7-9F46-47BC-B73C-EC666F9A5E18}" type="parTrans" cxnId="{2E892D10-2FBC-496B-BF4D-1937227B5E89}">
      <dgm:prSet/>
      <dgm:spPr/>
      <dgm:t>
        <a:bodyPr/>
        <a:lstStyle/>
        <a:p>
          <a:endParaRPr lang="en-US">
            <a:solidFill>
              <a:schemeClr val="tx1"/>
            </a:solidFill>
          </a:endParaRPr>
        </a:p>
      </dgm:t>
    </dgm:pt>
    <dgm:pt modelId="{78DBDBB5-8536-49B0-845F-2D979B70310F}" type="sibTrans" cxnId="{2E892D10-2FBC-496B-BF4D-1937227B5E89}">
      <dgm:prSet/>
      <dgm:spPr/>
      <dgm:t>
        <a:bodyPr/>
        <a:lstStyle/>
        <a:p>
          <a:endParaRPr lang="en-US">
            <a:solidFill>
              <a:schemeClr val="tx1"/>
            </a:solidFill>
          </a:endParaRPr>
        </a:p>
      </dgm:t>
    </dgm:pt>
    <dgm:pt modelId="{E99CFBC9-2FD0-4297-91E3-CEDBD77DE263}">
      <dgm:prSet phldrT="[Text]" custT="1"/>
      <dgm:spPr/>
      <dgm:t>
        <a:bodyPr/>
        <a:lstStyle/>
        <a:p>
          <a:pPr>
            <a:lnSpc>
              <a:spcPts val="1400"/>
            </a:lnSpc>
            <a:spcAft>
              <a:spcPts val="400"/>
            </a:spcAft>
          </a:pPr>
          <a:r>
            <a:rPr lang="en-US" sz="1400" b="1" dirty="0">
              <a:solidFill>
                <a:schemeClr val="bg1"/>
              </a:solidFill>
            </a:rPr>
            <a:t>Reestablish post-transplant care with your local nephrologist at 6 months </a:t>
          </a:r>
        </a:p>
      </dgm:t>
    </dgm:pt>
    <dgm:pt modelId="{EE35D7AA-BC3E-4FA5-AAFD-A827AB0ED2CB}" type="parTrans" cxnId="{41E4310B-6631-4B61-9D2C-611F6B66C84B}">
      <dgm:prSet/>
      <dgm:spPr/>
      <dgm:t>
        <a:bodyPr/>
        <a:lstStyle/>
        <a:p>
          <a:endParaRPr lang="en-US">
            <a:solidFill>
              <a:schemeClr val="tx1"/>
            </a:solidFill>
          </a:endParaRPr>
        </a:p>
      </dgm:t>
    </dgm:pt>
    <dgm:pt modelId="{92A944A3-1D44-48A2-86CF-A63D9BB91C75}" type="sibTrans" cxnId="{41E4310B-6631-4B61-9D2C-611F6B66C84B}">
      <dgm:prSet/>
      <dgm:spPr/>
      <dgm:t>
        <a:bodyPr/>
        <a:lstStyle/>
        <a:p>
          <a:endParaRPr lang="en-US">
            <a:solidFill>
              <a:schemeClr val="tx1"/>
            </a:solidFill>
          </a:endParaRPr>
        </a:p>
      </dgm:t>
    </dgm:pt>
    <dgm:pt modelId="{A4CC15B6-1891-47B4-8932-7CDB779D601B}">
      <dgm:prSet phldrT="[Text]" custT="1"/>
      <dgm:spPr/>
      <dgm:t>
        <a:bodyPr/>
        <a:lstStyle/>
        <a:p>
          <a:pPr>
            <a:lnSpc>
              <a:spcPct val="100000"/>
            </a:lnSpc>
            <a:spcAft>
              <a:spcPts val="0"/>
            </a:spcAft>
          </a:pPr>
          <a:r>
            <a:rPr lang="en-US" sz="1600" b="1" dirty="0">
              <a:solidFill>
                <a:schemeClr val="bg1"/>
              </a:solidFill>
            </a:rPr>
            <a:t>Lab Work</a:t>
          </a:r>
        </a:p>
        <a:p>
          <a:pPr>
            <a:lnSpc>
              <a:spcPct val="100000"/>
            </a:lnSpc>
            <a:spcAft>
              <a:spcPts val="0"/>
            </a:spcAft>
          </a:pPr>
          <a:r>
            <a:rPr lang="en-US" sz="1400" b="1" dirty="0">
              <a:solidFill>
                <a:schemeClr val="bg1"/>
              </a:solidFill>
            </a:rPr>
            <a:t>1</a:t>
          </a:r>
          <a:r>
            <a:rPr lang="en-US" sz="1400" b="1" baseline="30000" dirty="0">
              <a:solidFill>
                <a:schemeClr val="bg1"/>
              </a:solidFill>
            </a:rPr>
            <a:t>st</a:t>
          </a:r>
          <a:r>
            <a:rPr lang="en-US" sz="1400" b="1" dirty="0">
              <a:solidFill>
                <a:schemeClr val="bg1"/>
              </a:solidFill>
            </a:rPr>
            <a:t> month = Every Monday and Thursday </a:t>
          </a:r>
        </a:p>
        <a:p>
          <a:pPr>
            <a:lnSpc>
              <a:spcPct val="100000"/>
            </a:lnSpc>
            <a:spcAft>
              <a:spcPts val="0"/>
            </a:spcAft>
          </a:pPr>
          <a:r>
            <a:rPr lang="en-US" sz="1400" b="1" dirty="0">
              <a:solidFill>
                <a:schemeClr val="bg1"/>
              </a:solidFill>
            </a:rPr>
            <a:t>2</a:t>
          </a:r>
          <a:r>
            <a:rPr lang="en-US" sz="1400" b="1" baseline="30000" dirty="0">
              <a:solidFill>
                <a:schemeClr val="bg1"/>
              </a:solidFill>
            </a:rPr>
            <a:t>nd</a:t>
          </a:r>
          <a:r>
            <a:rPr lang="en-US" sz="1400" b="1" dirty="0">
              <a:solidFill>
                <a:schemeClr val="bg1"/>
              </a:solidFill>
            </a:rPr>
            <a:t> – 4</a:t>
          </a:r>
          <a:r>
            <a:rPr lang="en-US" sz="1400" b="1" baseline="30000" dirty="0">
              <a:solidFill>
                <a:schemeClr val="bg1"/>
              </a:solidFill>
            </a:rPr>
            <a:t>th</a:t>
          </a:r>
          <a:r>
            <a:rPr lang="en-US" sz="1400" b="1" dirty="0">
              <a:solidFill>
                <a:schemeClr val="bg1"/>
              </a:solidFill>
            </a:rPr>
            <a:t> month = Weekly  </a:t>
          </a:r>
        </a:p>
        <a:p>
          <a:pPr>
            <a:lnSpc>
              <a:spcPct val="100000"/>
            </a:lnSpc>
            <a:spcAft>
              <a:spcPts val="0"/>
            </a:spcAft>
          </a:pPr>
          <a:r>
            <a:rPr lang="en-US" sz="1400" b="1" dirty="0">
              <a:solidFill>
                <a:schemeClr val="bg1"/>
              </a:solidFill>
            </a:rPr>
            <a:t>4</a:t>
          </a:r>
          <a:r>
            <a:rPr lang="en-US" sz="1400" b="1" baseline="30000" dirty="0">
              <a:solidFill>
                <a:schemeClr val="bg1"/>
              </a:solidFill>
            </a:rPr>
            <a:t>th</a:t>
          </a:r>
          <a:r>
            <a:rPr lang="en-US" sz="1400" b="1" dirty="0">
              <a:solidFill>
                <a:schemeClr val="bg1"/>
              </a:solidFill>
            </a:rPr>
            <a:t> – 12</a:t>
          </a:r>
          <a:r>
            <a:rPr lang="en-US" sz="1400" b="1" baseline="30000" dirty="0">
              <a:solidFill>
                <a:schemeClr val="bg1"/>
              </a:solidFill>
            </a:rPr>
            <a:t>th</a:t>
          </a:r>
          <a:r>
            <a:rPr lang="en-US" sz="1400" b="1" dirty="0">
              <a:solidFill>
                <a:schemeClr val="bg1"/>
              </a:solidFill>
            </a:rPr>
            <a:t> month = Bi-weekly </a:t>
          </a:r>
        </a:p>
      </dgm:t>
    </dgm:pt>
    <dgm:pt modelId="{9AD29BFE-A2FF-409F-9943-D8A76ED023F4}" type="parTrans" cxnId="{C63FC38D-2B11-4CA9-B839-02024A09E208}">
      <dgm:prSet/>
      <dgm:spPr/>
      <dgm:t>
        <a:bodyPr/>
        <a:lstStyle/>
        <a:p>
          <a:endParaRPr lang="en-US">
            <a:solidFill>
              <a:schemeClr val="tx1"/>
            </a:solidFill>
          </a:endParaRPr>
        </a:p>
      </dgm:t>
    </dgm:pt>
    <dgm:pt modelId="{10BD47D2-9378-40FE-A9EC-46D48291673F}" type="sibTrans" cxnId="{C63FC38D-2B11-4CA9-B839-02024A09E208}">
      <dgm:prSet/>
      <dgm:spPr/>
      <dgm:t>
        <a:bodyPr/>
        <a:lstStyle/>
        <a:p>
          <a:endParaRPr lang="en-US">
            <a:solidFill>
              <a:schemeClr val="tx1"/>
            </a:solidFill>
          </a:endParaRPr>
        </a:p>
      </dgm:t>
    </dgm:pt>
    <dgm:pt modelId="{A83C29BB-E32F-4AD7-9282-911EAE2D4CC1}">
      <dgm:prSet phldrT="[Text]" custT="1"/>
      <dgm:spPr/>
      <dgm:t>
        <a:bodyPr/>
        <a:lstStyle/>
        <a:p>
          <a:pPr>
            <a:lnSpc>
              <a:spcPct val="100000"/>
            </a:lnSpc>
            <a:spcAft>
              <a:spcPts val="0"/>
            </a:spcAft>
          </a:pPr>
          <a:r>
            <a:rPr lang="en-US" sz="1600" b="1" dirty="0">
              <a:solidFill>
                <a:schemeClr val="bg1"/>
              </a:solidFill>
            </a:rPr>
            <a:t>Medications</a:t>
          </a:r>
        </a:p>
      </dgm:t>
    </dgm:pt>
    <dgm:pt modelId="{3735BBE1-8DC0-434B-AC50-8CBDEB6F730A}" type="parTrans" cxnId="{DF055BC4-7BC3-44EE-8626-0AC07BA873E5}">
      <dgm:prSet/>
      <dgm:spPr/>
      <dgm:t>
        <a:bodyPr/>
        <a:lstStyle/>
        <a:p>
          <a:endParaRPr lang="en-US">
            <a:solidFill>
              <a:schemeClr val="tx1"/>
            </a:solidFill>
          </a:endParaRPr>
        </a:p>
      </dgm:t>
    </dgm:pt>
    <dgm:pt modelId="{29185C75-CC80-4378-B344-50E4DD70A81A}" type="sibTrans" cxnId="{DF055BC4-7BC3-44EE-8626-0AC07BA873E5}">
      <dgm:prSet/>
      <dgm:spPr/>
      <dgm:t>
        <a:bodyPr/>
        <a:lstStyle/>
        <a:p>
          <a:endParaRPr lang="en-US">
            <a:solidFill>
              <a:schemeClr val="tx1"/>
            </a:solidFill>
          </a:endParaRPr>
        </a:p>
      </dgm:t>
    </dgm:pt>
    <dgm:pt modelId="{6F9A0451-21FF-461B-82DB-B2AD6BA3FC88}">
      <dgm:prSet phldrT="[Text]" custT="1"/>
      <dgm:spPr/>
      <dgm:t>
        <a:bodyPr/>
        <a:lstStyle/>
        <a:p>
          <a:pPr>
            <a:lnSpc>
              <a:spcPct val="100000"/>
            </a:lnSpc>
            <a:spcAft>
              <a:spcPts val="0"/>
            </a:spcAft>
          </a:pPr>
          <a:r>
            <a:rPr lang="en-US" sz="1400" b="1" dirty="0">
              <a:solidFill>
                <a:schemeClr val="bg1"/>
              </a:solidFill>
            </a:rPr>
            <a:t>Twice a day</a:t>
          </a:r>
        </a:p>
      </dgm:t>
    </dgm:pt>
    <dgm:pt modelId="{CDA2FC33-F961-42EE-A832-4E703A5BEE19}" type="parTrans" cxnId="{18F0EC53-D830-47D8-8051-B1330342E30A}">
      <dgm:prSet/>
      <dgm:spPr/>
      <dgm:t>
        <a:bodyPr/>
        <a:lstStyle/>
        <a:p>
          <a:endParaRPr lang="en-US">
            <a:solidFill>
              <a:schemeClr val="tx1"/>
            </a:solidFill>
          </a:endParaRPr>
        </a:p>
      </dgm:t>
    </dgm:pt>
    <dgm:pt modelId="{B4FBBB6B-7620-465C-A0E5-DC0491642FAB}" type="sibTrans" cxnId="{18F0EC53-D830-47D8-8051-B1330342E30A}">
      <dgm:prSet/>
      <dgm:spPr/>
      <dgm:t>
        <a:bodyPr/>
        <a:lstStyle/>
        <a:p>
          <a:endParaRPr lang="en-US">
            <a:solidFill>
              <a:schemeClr val="tx1"/>
            </a:solidFill>
          </a:endParaRPr>
        </a:p>
      </dgm:t>
    </dgm:pt>
    <dgm:pt modelId="{C78A51E3-4148-4372-A153-507D1DD416F4}">
      <dgm:prSet phldrT="[Text]" custT="1"/>
      <dgm:spPr/>
      <dgm:t>
        <a:bodyPr/>
        <a:lstStyle/>
        <a:p>
          <a:pPr>
            <a:lnSpc>
              <a:spcPct val="100000"/>
            </a:lnSpc>
            <a:spcAft>
              <a:spcPts val="0"/>
            </a:spcAft>
          </a:pPr>
          <a:r>
            <a:rPr lang="en-US" sz="1400" b="1" dirty="0">
              <a:solidFill>
                <a:schemeClr val="bg1"/>
              </a:solidFill>
            </a:rPr>
            <a:t>Take anti-rejection/immunosuppressant meds for life</a:t>
          </a:r>
        </a:p>
      </dgm:t>
    </dgm:pt>
    <dgm:pt modelId="{7918528B-7DEC-48DF-B3D9-10335BFA24F6}" type="parTrans" cxnId="{ADBCC0CA-0D69-40AB-99C3-DD8F08A68621}">
      <dgm:prSet/>
      <dgm:spPr/>
      <dgm:t>
        <a:bodyPr/>
        <a:lstStyle/>
        <a:p>
          <a:endParaRPr lang="en-US">
            <a:solidFill>
              <a:schemeClr val="tx1"/>
            </a:solidFill>
          </a:endParaRPr>
        </a:p>
      </dgm:t>
    </dgm:pt>
    <dgm:pt modelId="{2E85E477-5234-45EC-BF64-55C9479588BD}" type="sibTrans" cxnId="{ADBCC0CA-0D69-40AB-99C3-DD8F08A68621}">
      <dgm:prSet/>
      <dgm:spPr/>
      <dgm:t>
        <a:bodyPr/>
        <a:lstStyle/>
        <a:p>
          <a:endParaRPr lang="en-US">
            <a:solidFill>
              <a:schemeClr val="tx1"/>
            </a:solidFill>
          </a:endParaRPr>
        </a:p>
      </dgm:t>
    </dgm:pt>
    <dgm:pt modelId="{BE8F184F-F6BF-4AFE-A6B1-FAB230F0A879}">
      <dgm:prSet phldrT="[Text]" custT="1"/>
      <dgm:spPr/>
      <dgm:t>
        <a:bodyPr/>
        <a:lstStyle/>
        <a:p>
          <a:pPr>
            <a:lnSpc>
              <a:spcPct val="100000"/>
            </a:lnSpc>
            <a:spcAft>
              <a:spcPts val="0"/>
            </a:spcAft>
          </a:pPr>
          <a:r>
            <a:rPr lang="en-US" sz="1600" b="1" dirty="0">
              <a:solidFill>
                <a:schemeClr val="bg1"/>
              </a:solidFill>
            </a:rPr>
            <a:t>Unexpected Admissions</a:t>
          </a:r>
        </a:p>
      </dgm:t>
    </dgm:pt>
    <dgm:pt modelId="{29438DA5-7F4D-4F86-9C17-6B46120C170C}" type="parTrans" cxnId="{6D9F36C5-D942-46AA-A698-5D3537820FF0}">
      <dgm:prSet/>
      <dgm:spPr/>
      <dgm:t>
        <a:bodyPr/>
        <a:lstStyle/>
        <a:p>
          <a:endParaRPr lang="en-US">
            <a:solidFill>
              <a:schemeClr val="tx1"/>
            </a:solidFill>
          </a:endParaRPr>
        </a:p>
      </dgm:t>
    </dgm:pt>
    <dgm:pt modelId="{88C987A4-2C18-4DFB-B512-BE4D1A4AF83A}" type="sibTrans" cxnId="{6D9F36C5-D942-46AA-A698-5D3537820FF0}">
      <dgm:prSet/>
      <dgm:spPr/>
      <dgm:t>
        <a:bodyPr/>
        <a:lstStyle/>
        <a:p>
          <a:endParaRPr lang="en-US">
            <a:solidFill>
              <a:schemeClr val="tx1"/>
            </a:solidFill>
          </a:endParaRPr>
        </a:p>
      </dgm:t>
    </dgm:pt>
    <dgm:pt modelId="{67E6D04C-CEA4-4D9A-9163-DD977DDD668E}">
      <dgm:prSet phldrT="[Text]" custT="1"/>
      <dgm:spPr/>
      <dgm:t>
        <a:bodyPr/>
        <a:lstStyle/>
        <a:p>
          <a:pPr>
            <a:lnSpc>
              <a:spcPct val="100000"/>
            </a:lnSpc>
            <a:spcAft>
              <a:spcPts val="0"/>
            </a:spcAft>
          </a:pPr>
          <a:r>
            <a:rPr lang="en-US" sz="1400" b="1" dirty="0">
              <a:solidFill>
                <a:schemeClr val="bg1"/>
              </a:solidFill>
            </a:rPr>
            <a:t>Transplant team keeps a close eye on you</a:t>
          </a:r>
        </a:p>
      </dgm:t>
    </dgm:pt>
    <dgm:pt modelId="{D5A01ED4-D1F4-426D-AAE2-1E2A170EE906}" type="parTrans" cxnId="{9AC351D8-03CE-451A-B789-286806A8E31A}">
      <dgm:prSet/>
      <dgm:spPr/>
      <dgm:t>
        <a:bodyPr/>
        <a:lstStyle/>
        <a:p>
          <a:endParaRPr lang="en-US">
            <a:solidFill>
              <a:schemeClr val="tx1"/>
            </a:solidFill>
          </a:endParaRPr>
        </a:p>
      </dgm:t>
    </dgm:pt>
    <dgm:pt modelId="{2EDD4817-26DB-4BF5-801B-0924F16BDC3E}" type="sibTrans" cxnId="{9AC351D8-03CE-451A-B789-286806A8E31A}">
      <dgm:prSet/>
      <dgm:spPr/>
      <dgm:t>
        <a:bodyPr/>
        <a:lstStyle/>
        <a:p>
          <a:endParaRPr lang="en-US">
            <a:solidFill>
              <a:schemeClr val="tx1"/>
            </a:solidFill>
          </a:endParaRPr>
        </a:p>
      </dgm:t>
    </dgm:pt>
    <dgm:pt modelId="{DDAE8D8C-BE95-496F-BB9F-45F0D4F28842}">
      <dgm:prSet phldrT="[Text]" custT="1"/>
      <dgm:spPr/>
      <dgm:t>
        <a:bodyPr/>
        <a:lstStyle/>
        <a:p>
          <a:pPr>
            <a:lnSpc>
              <a:spcPts val="1400"/>
            </a:lnSpc>
            <a:spcAft>
              <a:spcPts val="400"/>
            </a:spcAft>
          </a:pPr>
          <a:r>
            <a:rPr lang="en-US" sz="1400" b="1" dirty="0">
              <a:solidFill>
                <a:schemeClr val="bg1"/>
              </a:solidFill>
            </a:rPr>
            <a:t>1 week post discharge with the team</a:t>
          </a:r>
        </a:p>
      </dgm:t>
    </dgm:pt>
    <dgm:pt modelId="{2C81F65C-7730-4221-A966-471682329891}" type="parTrans" cxnId="{3535C3E1-CF46-4977-A122-F0B7BD40A745}">
      <dgm:prSet/>
      <dgm:spPr/>
      <dgm:t>
        <a:bodyPr/>
        <a:lstStyle/>
        <a:p>
          <a:endParaRPr lang="en-US"/>
        </a:p>
      </dgm:t>
    </dgm:pt>
    <dgm:pt modelId="{25DAB8F9-7BF1-4498-9C56-39963277C49D}" type="sibTrans" cxnId="{3535C3E1-CF46-4977-A122-F0B7BD40A745}">
      <dgm:prSet/>
      <dgm:spPr/>
      <dgm:t>
        <a:bodyPr/>
        <a:lstStyle/>
        <a:p>
          <a:endParaRPr lang="en-US"/>
        </a:p>
      </dgm:t>
    </dgm:pt>
    <dgm:pt modelId="{A0628419-906A-4120-BF53-E8D70869E8C4}">
      <dgm:prSet phldrT="[Text]" custT="1"/>
      <dgm:spPr/>
      <dgm:t>
        <a:bodyPr/>
        <a:lstStyle/>
        <a:p>
          <a:pPr>
            <a:lnSpc>
              <a:spcPts val="1400"/>
            </a:lnSpc>
            <a:spcAft>
              <a:spcPts val="400"/>
            </a:spcAft>
          </a:pPr>
          <a:r>
            <a:rPr lang="en-US" sz="1400" b="1" dirty="0">
              <a:solidFill>
                <a:schemeClr val="bg1"/>
              </a:solidFill>
            </a:rPr>
            <a:t>Monthly with transplant nephrologist or APRN at months 1, 2, 3, 6, 9, 12, then annually </a:t>
          </a:r>
        </a:p>
      </dgm:t>
    </dgm:pt>
    <dgm:pt modelId="{26E19805-B6FB-4D46-A0A3-674C5725F4E5}" type="parTrans" cxnId="{A8B51D20-777E-41BE-96F1-DF2A7E36584E}">
      <dgm:prSet/>
      <dgm:spPr/>
      <dgm:t>
        <a:bodyPr/>
        <a:lstStyle/>
        <a:p>
          <a:endParaRPr lang="en-US"/>
        </a:p>
      </dgm:t>
    </dgm:pt>
    <dgm:pt modelId="{E1F47CA0-DAD5-43F1-9BDF-08C1BD00EBBC}" type="sibTrans" cxnId="{A8B51D20-777E-41BE-96F1-DF2A7E36584E}">
      <dgm:prSet/>
      <dgm:spPr/>
      <dgm:t>
        <a:bodyPr/>
        <a:lstStyle/>
        <a:p>
          <a:endParaRPr lang="en-US"/>
        </a:p>
      </dgm:t>
    </dgm:pt>
    <dgm:pt modelId="{D0E631FB-5C40-45DF-B68C-68AA067C0DB9}" type="pres">
      <dgm:prSet presAssocID="{4388AA27-BB1A-4E6B-A924-0CF3B45163F4}" presName="linear" presStyleCnt="0">
        <dgm:presLayoutVars>
          <dgm:dir/>
          <dgm:resizeHandles val="exact"/>
        </dgm:presLayoutVars>
      </dgm:prSet>
      <dgm:spPr/>
    </dgm:pt>
    <dgm:pt modelId="{30A214CD-429F-47E2-8787-4DCFF472B0CC}" type="pres">
      <dgm:prSet presAssocID="{099EC71F-2ECB-485C-B253-767A27992238}" presName="comp" presStyleCnt="0"/>
      <dgm:spPr/>
    </dgm:pt>
    <dgm:pt modelId="{8B530D5C-AF90-4CDA-A30C-EED3A252D146}" type="pres">
      <dgm:prSet presAssocID="{099EC71F-2ECB-485C-B253-767A27992238}" presName="box" presStyleLbl="node1" presStyleIdx="0" presStyleCnt="4" custScaleY="79494" custLinFactNeighborY="-16693"/>
      <dgm:spPr/>
    </dgm:pt>
    <dgm:pt modelId="{38690C14-5A8F-4549-AD21-31F388BDC688}" type="pres">
      <dgm:prSet presAssocID="{099EC71F-2ECB-485C-B253-767A27992238}" presName="img" presStyleLbl="fgImgPlace1" presStyleIdx="0" presStyleCnt="4" custScaleX="87379" custScaleY="74294" custLinFactNeighborX="-8085"/>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FF27C8A6-9F60-44A1-971D-3D5137EB2554}" type="pres">
      <dgm:prSet presAssocID="{099EC71F-2ECB-485C-B253-767A27992238}" presName="text" presStyleLbl="node1" presStyleIdx="0" presStyleCnt="4">
        <dgm:presLayoutVars>
          <dgm:bulletEnabled val="1"/>
        </dgm:presLayoutVars>
      </dgm:prSet>
      <dgm:spPr/>
    </dgm:pt>
    <dgm:pt modelId="{902C9027-D17E-4710-B68E-5BDE7FE351DC}" type="pres">
      <dgm:prSet presAssocID="{78DBDBB5-8536-49B0-845F-2D979B70310F}" presName="spacer" presStyleCnt="0"/>
      <dgm:spPr/>
    </dgm:pt>
    <dgm:pt modelId="{81261322-4E0E-4854-83E3-6F018E5161F6}" type="pres">
      <dgm:prSet presAssocID="{A4CC15B6-1891-47B4-8932-7CDB779D601B}" presName="comp" presStyleCnt="0"/>
      <dgm:spPr/>
    </dgm:pt>
    <dgm:pt modelId="{C2D77A71-394C-4AD1-A129-7C205D202F37}" type="pres">
      <dgm:prSet presAssocID="{A4CC15B6-1891-47B4-8932-7CDB779D601B}" presName="box" presStyleLbl="node1" presStyleIdx="1" presStyleCnt="4" custScaleY="71497"/>
      <dgm:spPr/>
    </dgm:pt>
    <dgm:pt modelId="{CBF25C29-DA79-4F97-BD03-634BDD7E62C2}" type="pres">
      <dgm:prSet presAssocID="{A4CC15B6-1891-47B4-8932-7CDB779D601B}" presName="img" presStyleLbl="fgImgPlace1" presStyleIdx="1" presStyleCnt="4" custScaleX="87379" custScaleY="73170" custLinFactNeighborX="-8085"/>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70C183B6-078B-4EF5-B9B8-4AB43D1460AF}" type="pres">
      <dgm:prSet presAssocID="{A4CC15B6-1891-47B4-8932-7CDB779D601B}" presName="text" presStyleLbl="node1" presStyleIdx="1" presStyleCnt="4">
        <dgm:presLayoutVars>
          <dgm:bulletEnabled val="1"/>
        </dgm:presLayoutVars>
      </dgm:prSet>
      <dgm:spPr/>
    </dgm:pt>
    <dgm:pt modelId="{E9286F7C-48C1-48DE-8FCF-F03C6E32AEF8}" type="pres">
      <dgm:prSet presAssocID="{10BD47D2-9378-40FE-A9EC-46D48291673F}" presName="spacer" presStyleCnt="0"/>
      <dgm:spPr/>
    </dgm:pt>
    <dgm:pt modelId="{2694A67B-B07F-4E03-8C1D-1FEFAF28F3DC}" type="pres">
      <dgm:prSet presAssocID="{A83C29BB-E32F-4AD7-9282-911EAE2D4CC1}" presName="comp" presStyleCnt="0"/>
      <dgm:spPr/>
    </dgm:pt>
    <dgm:pt modelId="{83A11844-C1B1-46B4-BD42-FCE07AF0FD0F}" type="pres">
      <dgm:prSet presAssocID="{A83C29BB-E32F-4AD7-9282-911EAE2D4CC1}" presName="box" presStyleLbl="node1" presStyleIdx="2" presStyleCnt="4" custScaleY="69114"/>
      <dgm:spPr/>
    </dgm:pt>
    <dgm:pt modelId="{1A5F909F-6006-4F3D-88BB-0AC2012FAB06}" type="pres">
      <dgm:prSet presAssocID="{A83C29BB-E32F-4AD7-9282-911EAE2D4CC1}" presName="img" presStyleLbl="fgImgPlace1" presStyleIdx="2" presStyleCnt="4" custScaleX="87379" custScaleY="73170" custLinFactNeighborX="-8085" custLinFactNeighborY="17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926" b="-3823"/>
          </a:stretch>
        </a:blipFill>
      </dgm:spPr>
    </dgm:pt>
    <dgm:pt modelId="{E72C89DE-4870-47ED-9489-5DC2AF829573}" type="pres">
      <dgm:prSet presAssocID="{A83C29BB-E32F-4AD7-9282-911EAE2D4CC1}" presName="text" presStyleLbl="node1" presStyleIdx="2" presStyleCnt="4">
        <dgm:presLayoutVars>
          <dgm:bulletEnabled val="1"/>
        </dgm:presLayoutVars>
      </dgm:prSet>
      <dgm:spPr/>
    </dgm:pt>
    <dgm:pt modelId="{7F937819-3745-476C-A755-0C2E780BEDC6}" type="pres">
      <dgm:prSet presAssocID="{29185C75-CC80-4378-B344-50E4DD70A81A}" presName="spacer" presStyleCnt="0"/>
      <dgm:spPr/>
    </dgm:pt>
    <dgm:pt modelId="{162A1E60-9841-47BB-9025-5F78771FB37A}" type="pres">
      <dgm:prSet presAssocID="{BE8F184F-F6BF-4AFE-A6B1-FAB230F0A879}" presName="comp" presStyleCnt="0"/>
      <dgm:spPr/>
    </dgm:pt>
    <dgm:pt modelId="{00FF8B6C-1228-4A87-B294-305ABFB7AE29}" type="pres">
      <dgm:prSet presAssocID="{BE8F184F-F6BF-4AFE-A6B1-FAB230F0A879}" presName="box" presStyleLbl="node1" presStyleIdx="3" presStyleCnt="4" custScaleY="59688" custLinFactNeighborX="-490" custLinFactNeighborY="6014"/>
      <dgm:spPr/>
    </dgm:pt>
    <dgm:pt modelId="{529517B9-9669-488A-943C-61D3A484278D}" type="pres">
      <dgm:prSet presAssocID="{BE8F184F-F6BF-4AFE-A6B1-FAB230F0A879}" presName="img" presStyleLbl="fgImgPlace1" presStyleIdx="3" presStyleCnt="4" custScaleX="87379" custScaleY="58536" custLinFactNeighborX="-7695" custLinFactNeighborY="-139"/>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873BD73C-30A5-4EC9-8056-331CBA08EFE0}" type="pres">
      <dgm:prSet presAssocID="{BE8F184F-F6BF-4AFE-A6B1-FAB230F0A879}" presName="text" presStyleLbl="node1" presStyleIdx="3" presStyleCnt="4">
        <dgm:presLayoutVars>
          <dgm:bulletEnabled val="1"/>
        </dgm:presLayoutVars>
      </dgm:prSet>
      <dgm:spPr/>
    </dgm:pt>
  </dgm:ptLst>
  <dgm:cxnLst>
    <dgm:cxn modelId="{41E4310B-6631-4B61-9D2C-611F6B66C84B}" srcId="{099EC71F-2ECB-485C-B253-767A27992238}" destId="{E99CFBC9-2FD0-4297-91E3-CEDBD77DE263}" srcOrd="2" destOrd="0" parTransId="{EE35D7AA-BC3E-4FA5-AAFD-A827AB0ED2CB}" sibTransId="{92A944A3-1D44-48A2-86CF-A63D9BB91C75}"/>
    <dgm:cxn modelId="{2E892D10-2FBC-496B-BF4D-1937227B5E89}" srcId="{4388AA27-BB1A-4E6B-A924-0CF3B45163F4}" destId="{099EC71F-2ECB-485C-B253-767A27992238}" srcOrd="0" destOrd="0" parTransId="{10F553F7-9F46-47BC-B73C-EC666F9A5E18}" sibTransId="{78DBDBB5-8536-49B0-845F-2D979B70310F}"/>
    <dgm:cxn modelId="{F1126017-5946-4FF6-9D4B-04BC1DA88BE2}" type="presOf" srcId="{67E6D04C-CEA4-4D9A-9163-DD977DDD668E}" destId="{00FF8B6C-1228-4A87-B294-305ABFB7AE29}" srcOrd="0" destOrd="1" presId="urn:microsoft.com/office/officeart/2005/8/layout/vList4"/>
    <dgm:cxn modelId="{A8B51D20-777E-41BE-96F1-DF2A7E36584E}" srcId="{099EC71F-2ECB-485C-B253-767A27992238}" destId="{A0628419-906A-4120-BF53-E8D70869E8C4}" srcOrd="1" destOrd="0" parTransId="{26E19805-B6FB-4D46-A0A3-674C5725F4E5}" sibTransId="{E1F47CA0-DAD5-43F1-9BDF-08C1BD00EBBC}"/>
    <dgm:cxn modelId="{516E5F24-C055-4009-8ACD-0E4CCE65FA98}" type="presOf" srcId="{A4CC15B6-1891-47B4-8932-7CDB779D601B}" destId="{70C183B6-078B-4EF5-B9B8-4AB43D1460AF}" srcOrd="1" destOrd="0" presId="urn:microsoft.com/office/officeart/2005/8/layout/vList4"/>
    <dgm:cxn modelId="{38448931-1EC3-4408-8FDD-6EADA7FDB1BE}" type="presOf" srcId="{A83C29BB-E32F-4AD7-9282-911EAE2D4CC1}" destId="{E72C89DE-4870-47ED-9489-5DC2AF829573}" srcOrd="1" destOrd="0" presId="urn:microsoft.com/office/officeart/2005/8/layout/vList4"/>
    <dgm:cxn modelId="{3CC39F5D-15EE-4C71-A304-3ED096753FA7}" type="presOf" srcId="{6F9A0451-21FF-461B-82DB-B2AD6BA3FC88}" destId="{83A11844-C1B1-46B4-BD42-FCE07AF0FD0F}" srcOrd="0" destOrd="1" presId="urn:microsoft.com/office/officeart/2005/8/layout/vList4"/>
    <dgm:cxn modelId="{B5CA3C67-1A2B-42A7-9B62-2418956649D3}" type="presOf" srcId="{DDAE8D8C-BE95-496F-BB9F-45F0D4F28842}" destId="{8B530D5C-AF90-4CDA-A30C-EED3A252D146}" srcOrd="0" destOrd="1" presId="urn:microsoft.com/office/officeart/2005/8/layout/vList4"/>
    <dgm:cxn modelId="{49DDBA6A-5399-4758-A1A9-609EF346A9A4}" type="presOf" srcId="{A0628419-906A-4120-BF53-E8D70869E8C4}" destId="{8B530D5C-AF90-4CDA-A30C-EED3A252D146}" srcOrd="0" destOrd="2" presId="urn:microsoft.com/office/officeart/2005/8/layout/vList4"/>
    <dgm:cxn modelId="{510B904E-2701-4CA6-B738-D2C327378388}" type="presOf" srcId="{C78A51E3-4148-4372-A153-507D1DD416F4}" destId="{E72C89DE-4870-47ED-9489-5DC2AF829573}" srcOrd="1" destOrd="2" presId="urn:microsoft.com/office/officeart/2005/8/layout/vList4"/>
    <dgm:cxn modelId="{8AEA764F-E61B-4F75-98F6-38AEDD6FA8A7}" type="presOf" srcId="{099EC71F-2ECB-485C-B253-767A27992238}" destId="{8B530D5C-AF90-4CDA-A30C-EED3A252D146}" srcOrd="0" destOrd="0" presId="urn:microsoft.com/office/officeart/2005/8/layout/vList4"/>
    <dgm:cxn modelId="{18F0EC53-D830-47D8-8051-B1330342E30A}" srcId="{A83C29BB-E32F-4AD7-9282-911EAE2D4CC1}" destId="{6F9A0451-21FF-461B-82DB-B2AD6BA3FC88}" srcOrd="0" destOrd="0" parTransId="{CDA2FC33-F961-42EE-A832-4E703A5BEE19}" sibTransId="{B4FBBB6B-7620-465C-A0E5-DC0491642FAB}"/>
    <dgm:cxn modelId="{254BD074-1610-45B8-B1E6-689FEA443405}" type="presOf" srcId="{67E6D04C-CEA4-4D9A-9163-DD977DDD668E}" destId="{873BD73C-30A5-4EC9-8056-331CBA08EFE0}" srcOrd="1" destOrd="1" presId="urn:microsoft.com/office/officeart/2005/8/layout/vList4"/>
    <dgm:cxn modelId="{7AD75289-E5F5-4048-B260-1DFCFB4F875C}" type="presOf" srcId="{A83C29BB-E32F-4AD7-9282-911EAE2D4CC1}" destId="{83A11844-C1B1-46B4-BD42-FCE07AF0FD0F}" srcOrd="0" destOrd="0" presId="urn:microsoft.com/office/officeart/2005/8/layout/vList4"/>
    <dgm:cxn modelId="{C63FC38D-2B11-4CA9-B839-02024A09E208}" srcId="{4388AA27-BB1A-4E6B-A924-0CF3B45163F4}" destId="{A4CC15B6-1891-47B4-8932-7CDB779D601B}" srcOrd="1" destOrd="0" parTransId="{9AD29BFE-A2FF-409F-9943-D8A76ED023F4}" sibTransId="{10BD47D2-9378-40FE-A9EC-46D48291673F}"/>
    <dgm:cxn modelId="{1F56DD95-9067-4862-8402-C3D5F13394C5}" type="presOf" srcId="{4388AA27-BB1A-4E6B-A924-0CF3B45163F4}" destId="{D0E631FB-5C40-45DF-B68C-68AA067C0DB9}" srcOrd="0" destOrd="0" presId="urn:microsoft.com/office/officeart/2005/8/layout/vList4"/>
    <dgm:cxn modelId="{B373D9A4-A8BD-45FC-94E9-6F5283A66D96}" type="presOf" srcId="{6F9A0451-21FF-461B-82DB-B2AD6BA3FC88}" destId="{E72C89DE-4870-47ED-9489-5DC2AF829573}" srcOrd="1" destOrd="1" presId="urn:microsoft.com/office/officeart/2005/8/layout/vList4"/>
    <dgm:cxn modelId="{2140A5B0-5836-41B7-B99C-9980726AE13B}" type="presOf" srcId="{A4CC15B6-1891-47B4-8932-7CDB779D601B}" destId="{C2D77A71-394C-4AD1-A129-7C205D202F37}" srcOrd="0" destOrd="0" presId="urn:microsoft.com/office/officeart/2005/8/layout/vList4"/>
    <dgm:cxn modelId="{D041BCB1-9235-4DFD-A328-C55C8C5546DE}" type="presOf" srcId="{099EC71F-2ECB-485C-B253-767A27992238}" destId="{FF27C8A6-9F60-44A1-971D-3D5137EB2554}" srcOrd="1" destOrd="0" presId="urn:microsoft.com/office/officeart/2005/8/layout/vList4"/>
    <dgm:cxn modelId="{50F075BD-2BD6-46C8-88C7-8B3841122432}" type="presOf" srcId="{DDAE8D8C-BE95-496F-BB9F-45F0D4F28842}" destId="{FF27C8A6-9F60-44A1-971D-3D5137EB2554}" srcOrd="1" destOrd="1" presId="urn:microsoft.com/office/officeart/2005/8/layout/vList4"/>
    <dgm:cxn modelId="{DF055BC4-7BC3-44EE-8626-0AC07BA873E5}" srcId="{4388AA27-BB1A-4E6B-A924-0CF3B45163F4}" destId="{A83C29BB-E32F-4AD7-9282-911EAE2D4CC1}" srcOrd="2" destOrd="0" parTransId="{3735BBE1-8DC0-434B-AC50-8CBDEB6F730A}" sibTransId="{29185C75-CC80-4378-B344-50E4DD70A81A}"/>
    <dgm:cxn modelId="{6D9F36C5-D942-46AA-A698-5D3537820FF0}" srcId="{4388AA27-BB1A-4E6B-A924-0CF3B45163F4}" destId="{BE8F184F-F6BF-4AFE-A6B1-FAB230F0A879}" srcOrd="3" destOrd="0" parTransId="{29438DA5-7F4D-4F86-9C17-6B46120C170C}" sibTransId="{88C987A4-2C18-4DFB-B512-BE4D1A4AF83A}"/>
    <dgm:cxn modelId="{ADBCC0CA-0D69-40AB-99C3-DD8F08A68621}" srcId="{A83C29BB-E32F-4AD7-9282-911EAE2D4CC1}" destId="{C78A51E3-4148-4372-A153-507D1DD416F4}" srcOrd="1" destOrd="0" parTransId="{7918528B-7DEC-48DF-B3D9-10335BFA24F6}" sibTransId="{2E85E477-5234-45EC-BF64-55C9479588BD}"/>
    <dgm:cxn modelId="{BC30FFCA-64D0-47FF-A0F0-2625859A6ECA}" type="presOf" srcId="{A0628419-906A-4120-BF53-E8D70869E8C4}" destId="{FF27C8A6-9F60-44A1-971D-3D5137EB2554}" srcOrd="1" destOrd="2" presId="urn:microsoft.com/office/officeart/2005/8/layout/vList4"/>
    <dgm:cxn modelId="{5365A9D0-B7D2-4F75-88D6-10F700A0CD06}" type="presOf" srcId="{E99CFBC9-2FD0-4297-91E3-CEDBD77DE263}" destId="{FF27C8A6-9F60-44A1-971D-3D5137EB2554}" srcOrd="1" destOrd="3" presId="urn:microsoft.com/office/officeart/2005/8/layout/vList4"/>
    <dgm:cxn modelId="{4057BDD1-9E11-46CB-BC6A-953BAFCFF00A}" type="presOf" srcId="{E99CFBC9-2FD0-4297-91E3-CEDBD77DE263}" destId="{8B530D5C-AF90-4CDA-A30C-EED3A252D146}" srcOrd="0" destOrd="3" presId="urn:microsoft.com/office/officeart/2005/8/layout/vList4"/>
    <dgm:cxn modelId="{DE545FD6-9816-49BF-8A89-E0B61EE1EF6E}" type="presOf" srcId="{BE8F184F-F6BF-4AFE-A6B1-FAB230F0A879}" destId="{873BD73C-30A5-4EC9-8056-331CBA08EFE0}" srcOrd="1" destOrd="0" presId="urn:microsoft.com/office/officeart/2005/8/layout/vList4"/>
    <dgm:cxn modelId="{9AC351D8-03CE-451A-B789-286806A8E31A}" srcId="{BE8F184F-F6BF-4AFE-A6B1-FAB230F0A879}" destId="{67E6D04C-CEA4-4D9A-9163-DD977DDD668E}" srcOrd="0" destOrd="0" parTransId="{D5A01ED4-D1F4-426D-AAE2-1E2A170EE906}" sibTransId="{2EDD4817-26DB-4BF5-801B-0924F16BDC3E}"/>
    <dgm:cxn modelId="{9F2A6ED9-3AAE-458C-A671-3996BDC84460}" type="presOf" srcId="{C78A51E3-4148-4372-A153-507D1DD416F4}" destId="{83A11844-C1B1-46B4-BD42-FCE07AF0FD0F}" srcOrd="0" destOrd="2" presId="urn:microsoft.com/office/officeart/2005/8/layout/vList4"/>
    <dgm:cxn modelId="{3535C3E1-CF46-4977-A122-F0B7BD40A745}" srcId="{099EC71F-2ECB-485C-B253-767A27992238}" destId="{DDAE8D8C-BE95-496F-BB9F-45F0D4F28842}" srcOrd="0" destOrd="0" parTransId="{2C81F65C-7730-4221-A966-471682329891}" sibTransId="{25DAB8F9-7BF1-4498-9C56-39963277C49D}"/>
    <dgm:cxn modelId="{796F16F6-8C41-4CEF-95C9-51F3384D9C4D}" type="presOf" srcId="{BE8F184F-F6BF-4AFE-A6B1-FAB230F0A879}" destId="{00FF8B6C-1228-4A87-B294-305ABFB7AE29}" srcOrd="0" destOrd="0" presId="urn:microsoft.com/office/officeart/2005/8/layout/vList4"/>
    <dgm:cxn modelId="{D03BCCE9-8EC3-4ABD-902C-8A91CFEE1CE7}" type="presParOf" srcId="{D0E631FB-5C40-45DF-B68C-68AA067C0DB9}" destId="{30A214CD-429F-47E2-8787-4DCFF472B0CC}" srcOrd="0" destOrd="0" presId="urn:microsoft.com/office/officeart/2005/8/layout/vList4"/>
    <dgm:cxn modelId="{E44F6AC9-FC32-449A-BA69-34C5ACADB2CB}" type="presParOf" srcId="{30A214CD-429F-47E2-8787-4DCFF472B0CC}" destId="{8B530D5C-AF90-4CDA-A30C-EED3A252D146}" srcOrd="0" destOrd="0" presId="urn:microsoft.com/office/officeart/2005/8/layout/vList4"/>
    <dgm:cxn modelId="{F5C72558-5970-4CBF-A846-F9C5E8654FFD}" type="presParOf" srcId="{30A214CD-429F-47E2-8787-4DCFF472B0CC}" destId="{38690C14-5A8F-4549-AD21-31F388BDC688}" srcOrd="1" destOrd="0" presId="urn:microsoft.com/office/officeart/2005/8/layout/vList4"/>
    <dgm:cxn modelId="{A0C37C83-22CB-490D-9D28-E0C4A29F9B76}" type="presParOf" srcId="{30A214CD-429F-47E2-8787-4DCFF472B0CC}" destId="{FF27C8A6-9F60-44A1-971D-3D5137EB2554}" srcOrd="2" destOrd="0" presId="urn:microsoft.com/office/officeart/2005/8/layout/vList4"/>
    <dgm:cxn modelId="{AA87CF7D-C338-4BFA-9F72-58F30012CC45}" type="presParOf" srcId="{D0E631FB-5C40-45DF-B68C-68AA067C0DB9}" destId="{902C9027-D17E-4710-B68E-5BDE7FE351DC}" srcOrd="1" destOrd="0" presId="urn:microsoft.com/office/officeart/2005/8/layout/vList4"/>
    <dgm:cxn modelId="{62FC38C9-E256-4526-851D-9E19A2C9AB8D}" type="presParOf" srcId="{D0E631FB-5C40-45DF-B68C-68AA067C0DB9}" destId="{81261322-4E0E-4854-83E3-6F018E5161F6}" srcOrd="2" destOrd="0" presId="urn:microsoft.com/office/officeart/2005/8/layout/vList4"/>
    <dgm:cxn modelId="{7241B08B-8DBE-4B65-AA38-A1E2FE3B71EF}" type="presParOf" srcId="{81261322-4E0E-4854-83E3-6F018E5161F6}" destId="{C2D77A71-394C-4AD1-A129-7C205D202F37}" srcOrd="0" destOrd="0" presId="urn:microsoft.com/office/officeart/2005/8/layout/vList4"/>
    <dgm:cxn modelId="{E9F6AC50-7828-4200-AF00-2FD4820040CD}" type="presParOf" srcId="{81261322-4E0E-4854-83E3-6F018E5161F6}" destId="{CBF25C29-DA79-4F97-BD03-634BDD7E62C2}" srcOrd="1" destOrd="0" presId="urn:microsoft.com/office/officeart/2005/8/layout/vList4"/>
    <dgm:cxn modelId="{E0E060ED-131F-4E35-8C18-299F7AB6CB3D}" type="presParOf" srcId="{81261322-4E0E-4854-83E3-6F018E5161F6}" destId="{70C183B6-078B-4EF5-B9B8-4AB43D1460AF}" srcOrd="2" destOrd="0" presId="urn:microsoft.com/office/officeart/2005/8/layout/vList4"/>
    <dgm:cxn modelId="{CDF469DF-CB6F-4CD7-96E2-6299095E7D3F}" type="presParOf" srcId="{D0E631FB-5C40-45DF-B68C-68AA067C0DB9}" destId="{E9286F7C-48C1-48DE-8FCF-F03C6E32AEF8}" srcOrd="3" destOrd="0" presId="urn:microsoft.com/office/officeart/2005/8/layout/vList4"/>
    <dgm:cxn modelId="{4F8D21B1-1186-46AD-8EBF-CA31C9227001}" type="presParOf" srcId="{D0E631FB-5C40-45DF-B68C-68AA067C0DB9}" destId="{2694A67B-B07F-4E03-8C1D-1FEFAF28F3DC}" srcOrd="4" destOrd="0" presId="urn:microsoft.com/office/officeart/2005/8/layout/vList4"/>
    <dgm:cxn modelId="{6EF47EE5-98D6-41B0-9B07-7EC8EEFF40D6}" type="presParOf" srcId="{2694A67B-B07F-4E03-8C1D-1FEFAF28F3DC}" destId="{83A11844-C1B1-46B4-BD42-FCE07AF0FD0F}" srcOrd="0" destOrd="0" presId="urn:microsoft.com/office/officeart/2005/8/layout/vList4"/>
    <dgm:cxn modelId="{C4BA80E5-34B6-4436-8C2F-270A519FEFB5}" type="presParOf" srcId="{2694A67B-B07F-4E03-8C1D-1FEFAF28F3DC}" destId="{1A5F909F-6006-4F3D-88BB-0AC2012FAB06}" srcOrd="1" destOrd="0" presId="urn:microsoft.com/office/officeart/2005/8/layout/vList4"/>
    <dgm:cxn modelId="{58F67F2E-4A8E-4867-B691-9E11DAF84638}" type="presParOf" srcId="{2694A67B-B07F-4E03-8C1D-1FEFAF28F3DC}" destId="{E72C89DE-4870-47ED-9489-5DC2AF829573}" srcOrd="2" destOrd="0" presId="urn:microsoft.com/office/officeart/2005/8/layout/vList4"/>
    <dgm:cxn modelId="{AB66C551-511D-43D0-85F9-C6C027813479}" type="presParOf" srcId="{D0E631FB-5C40-45DF-B68C-68AA067C0DB9}" destId="{7F937819-3745-476C-A755-0C2E780BEDC6}" srcOrd="5" destOrd="0" presId="urn:microsoft.com/office/officeart/2005/8/layout/vList4"/>
    <dgm:cxn modelId="{23F2684F-A688-4DAB-9C62-18FA92FF50C0}" type="presParOf" srcId="{D0E631FB-5C40-45DF-B68C-68AA067C0DB9}" destId="{162A1E60-9841-47BB-9025-5F78771FB37A}" srcOrd="6" destOrd="0" presId="urn:microsoft.com/office/officeart/2005/8/layout/vList4"/>
    <dgm:cxn modelId="{020C922C-7E36-4888-A0F1-5C41F39F2A3D}" type="presParOf" srcId="{162A1E60-9841-47BB-9025-5F78771FB37A}" destId="{00FF8B6C-1228-4A87-B294-305ABFB7AE29}" srcOrd="0" destOrd="0" presId="urn:microsoft.com/office/officeart/2005/8/layout/vList4"/>
    <dgm:cxn modelId="{5D5D532E-918B-4D96-9A61-AC3C3414F613}" type="presParOf" srcId="{162A1E60-9841-47BB-9025-5F78771FB37A}" destId="{529517B9-9669-488A-943C-61D3A484278D}" srcOrd="1" destOrd="0" presId="urn:microsoft.com/office/officeart/2005/8/layout/vList4"/>
    <dgm:cxn modelId="{7079B9C8-6561-46AB-9622-E143E7EEF8E2}" type="presParOf" srcId="{162A1E60-9841-47BB-9025-5F78771FB37A}" destId="{873BD73C-30A5-4EC9-8056-331CBA08EFE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C324C-79B9-4737-B737-5199A9E40576}">
      <dsp:nvSpPr>
        <dsp:cNvPr id="0" name=""/>
        <dsp:cNvSpPr/>
      </dsp:nvSpPr>
      <dsp:spPr>
        <a:xfrm>
          <a:off x="2218283" y="1129193"/>
          <a:ext cx="2743166" cy="27431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b="1" kern="1200" dirty="0"/>
            <a:t>YOU</a:t>
          </a:r>
          <a:r>
            <a:rPr lang="en-US" sz="3200" b="1" kern="1200" dirty="0"/>
            <a:t> </a:t>
          </a:r>
        </a:p>
      </dsp:txBody>
      <dsp:txXfrm>
        <a:off x="2620010" y="1530920"/>
        <a:ext cx="1939712" cy="1939712"/>
      </dsp:txXfrm>
    </dsp:sp>
    <dsp:sp modelId="{BF4AF573-297B-46FA-B5CC-81C3FDE613D1}">
      <dsp:nvSpPr>
        <dsp:cNvPr id="0" name=""/>
        <dsp:cNvSpPr/>
      </dsp:nvSpPr>
      <dsp:spPr>
        <a:xfrm>
          <a:off x="2920398" y="0"/>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solidFill>
                <a:schemeClr val="tx1"/>
              </a:solidFill>
            </a:rPr>
            <a:t>Care Partner</a:t>
          </a:r>
        </a:p>
      </dsp:txBody>
      <dsp:txXfrm>
        <a:off x="3121262" y="200864"/>
        <a:ext cx="969855" cy="969855"/>
      </dsp:txXfrm>
    </dsp:sp>
    <dsp:sp modelId="{12ED1607-87C8-4D71-B1F8-593F700619D4}">
      <dsp:nvSpPr>
        <dsp:cNvPr id="0" name=""/>
        <dsp:cNvSpPr/>
      </dsp:nvSpPr>
      <dsp:spPr>
        <a:xfrm>
          <a:off x="4073759" y="446409"/>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9144" rIns="9144" bIns="9144" numCol="1" spcCol="1270" anchor="ctr" anchorCtr="0">
          <a:noAutofit/>
        </a:bodyPr>
        <a:lstStyle/>
        <a:p>
          <a:pPr marL="0" lvl="0" indent="0" algn="ctr" defTabSz="577850">
            <a:lnSpc>
              <a:spcPct val="100000"/>
            </a:lnSpc>
            <a:spcBef>
              <a:spcPct val="0"/>
            </a:spcBef>
            <a:spcAft>
              <a:spcPts val="0"/>
            </a:spcAft>
            <a:buNone/>
          </a:pPr>
          <a:r>
            <a:rPr lang="en-US" sz="1300" kern="1200" dirty="0"/>
            <a:t>Transplant Nephrologists &amp; Nurse Practitioners</a:t>
          </a:r>
        </a:p>
      </dsp:txBody>
      <dsp:txXfrm>
        <a:off x="4274623" y="647273"/>
        <a:ext cx="969855" cy="969855"/>
      </dsp:txXfrm>
    </dsp:sp>
    <dsp:sp modelId="{BCC26296-F4D3-4C42-8235-9FAEA5410787}">
      <dsp:nvSpPr>
        <dsp:cNvPr id="0" name=""/>
        <dsp:cNvSpPr/>
      </dsp:nvSpPr>
      <dsp:spPr>
        <a:xfrm>
          <a:off x="4664774" y="1504526"/>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Transplant Surgeons</a:t>
          </a:r>
        </a:p>
      </dsp:txBody>
      <dsp:txXfrm>
        <a:off x="4865638" y="1705390"/>
        <a:ext cx="969855" cy="969855"/>
      </dsp:txXfrm>
    </dsp:sp>
    <dsp:sp modelId="{CCE7C4E2-EF78-4004-8A65-6E38284C0834}">
      <dsp:nvSpPr>
        <dsp:cNvPr id="0" name=""/>
        <dsp:cNvSpPr/>
      </dsp:nvSpPr>
      <dsp:spPr>
        <a:xfrm>
          <a:off x="4452408" y="2708916"/>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100000"/>
            </a:lnSpc>
            <a:spcBef>
              <a:spcPct val="0"/>
            </a:spcBef>
            <a:spcAft>
              <a:spcPts val="0"/>
            </a:spcAft>
            <a:buNone/>
          </a:pPr>
          <a:r>
            <a:rPr lang="en-US" sz="1300" kern="1200" dirty="0"/>
            <a:t>Financial Coordinator &amp; Pharmacy Counselor</a:t>
          </a:r>
        </a:p>
      </dsp:txBody>
      <dsp:txXfrm>
        <a:off x="4653272" y="2909780"/>
        <a:ext cx="969855" cy="969855"/>
      </dsp:txXfrm>
    </dsp:sp>
    <dsp:sp modelId="{5F70A748-0056-4DA1-8A7A-6E2675976937}">
      <dsp:nvSpPr>
        <dsp:cNvPr id="0" name=""/>
        <dsp:cNvSpPr/>
      </dsp:nvSpPr>
      <dsp:spPr>
        <a:xfrm>
          <a:off x="3515558" y="3491563"/>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100000"/>
            </a:lnSpc>
            <a:spcBef>
              <a:spcPct val="0"/>
            </a:spcBef>
            <a:spcAft>
              <a:spcPts val="0"/>
            </a:spcAft>
            <a:buNone/>
          </a:pPr>
          <a:r>
            <a:rPr lang="en-US" sz="1300" kern="1200" dirty="0"/>
            <a:t>Social Workers &amp; Psychologists  </a:t>
          </a:r>
        </a:p>
      </dsp:txBody>
      <dsp:txXfrm>
        <a:off x="3716422" y="3692427"/>
        <a:ext cx="969855" cy="969855"/>
      </dsp:txXfrm>
    </dsp:sp>
    <dsp:sp modelId="{9621BC08-130E-4623-9627-065FAE776FB3}">
      <dsp:nvSpPr>
        <dsp:cNvPr id="0" name=""/>
        <dsp:cNvSpPr/>
      </dsp:nvSpPr>
      <dsp:spPr>
        <a:xfrm>
          <a:off x="2292590" y="3495025"/>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Pharmacist &amp; Dietitians</a:t>
          </a:r>
        </a:p>
      </dsp:txBody>
      <dsp:txXfrm>
        <a:off x="2493454" y="3695889"/>
        <a:ext cx="969855" cy="969855"/>
      </dsp:txXfrm>
    </dsp:sp>
    <dsp:sp modelId="{F734F816-5484-442B-9EC2-98EDB40E57A7}">
      <dsp:nvSpPr>
        <dsp:cNvPr id="0" name=""/>
        <dsp:cNvSpPr/>
      </dsp:nvSpPr>
      <dsp:spPr>
        <a:xfrm>
          <a:off x="1355771" y="2712823"/>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9144" rIns="9144" bIns="9144" numCol="1" spcCol="1270" anchor="ctr" anchorCtr="0">
          <a:noAutofit/>
        </a:bodyPr>
        <a:lstStyle/>
        <a:p>
          <a:pPr marL="0" lvl="0" indent="0" algn="ctr" defTabSz="622300">
            <a:lnSpc>
              <a:spcPct val="100000"/>
            </a:lnSpc>
            <a:spcBef>
              <a:spcPct val="0"/>
            </a:spcBef>
            <a:spcAft>
              <a:spcPts val="0"/>
            </a:spcAft>
            <a:buNone/>
          </a:pPr>
          <a:r>
            <a:rPr lang="en-US" sz="1400" kern="1200" dirty="0"/>
            <a:t>Transplant Coordinators and staff</a:t>
          </a:r>
        </a:p>
      </dsp:txBody>
      <dsp:txXfrm>
        <a:off x="1556635" y="2913687"/>
        <a:ext cx="969855" cy="969855"/>
      </dsp:txXfrm>
    </dsp:sp>
    <dsp:sp modelId="{0F4FBFB2-7ED9-450B-ADA4-3A85C352D3BB}">
      <dsp:nvSpPr>
        <dsp:cNvPr id="0" name=""/>
        <dsp:cNvSpPr/>
      </dsp:nvSpPr>
      <dsp:spPr>
        <a:xfrm>
          <a:off x="1143374" y="1504526"/>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Clinic Staff</a:t>
          </a:r>
        </a:p>
      </dsp:txBody>
      <dsp:txXfrm>
        <a:off x="1344238" y="1705390"/>
        <a:ext cx="969855" cy="969855"/>
      </dsp:txXfrm>
    </dsp:sp>
    <dsp:sp modelId="{DCD82303-B56E-4E4C-AF83-F3CC9A114095}">
      <dsp:nvSpPr>
        <dsp:cNvPr id="0" name=""/>
        <dsp:cNvSpPr/>
      </dsp:nvSpPr>
      <dsp:spPr>
        <a:xfrm>
          <a:off x="1819344" y="445395"/>
          <a:ext cx="1371583" cy="1371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Referring Physicians</a:t>
          </a:r>
        </a:p>
      </dsp:txBody>
      <dsp:txXfrm>
        <a:off x="2020208" y="646259"/>
        <a:ext cx="969855" cy="969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8E9A7-81E6-40C6-A72B-B38F82CDE6BF}">
      <dsp:nvSpPr>
        <dsp:cNvPr id="0" name=""/>
        <dsp:cNvSpPr/>
      </dsp:nvSpPr>
      <dsp:spPr>
        <a:xfrm>
          <a:off x="570428" y="0"/>
          <a:ext cx="6464855" cy="37925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7B8F8-9222-45CA-8C4F-7C7990A32A72}">
      <dsp:nvSpPr>
        <dsp:cNvPr id="0" name=""/>
        <dsp:cNvSpPr/>
      </dsp:nvSpPr>
      <dsp:spPr>
        <a:xfrm>
          <a:off x="0" y="906522"/>
          <a:ext cx="2239909" cy="2074730"/>
        </a:xfrm>
        <a:prstGeom prst="roundRect">
          <a:avLst/>
        </a:prstGeom>
        <a:solidFill>
          <a:srgbClr val="C00000"/>
        </a:solidFill>
        <a:ln w="25400" cap="flat" cmpd="sng" algn="ctr">
          <a:noFill/>
          <a:prstDash val="solid"/>
        </a:ln>
        <a:effectLst>
          <a:glow>
            <a:schemeClr val="accent1"/>
          </a:glow>
        </a:effectLst>
        <a:scene3d>
          <a:camera prst="orthographicFront"/>
          <a:lightRig rig="threePt" dir="t"/>
        </a:scene3d>
        <a:sp3d contourW="12700">
          <a:bevelT w="317500" prst="coolSlant"/>
          <a:contourClr>
            <a:schemeClr val="tx1"/>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ts val="1600"/>
            </a:lnSpc>
            <a:spcBef>
              <a:spcPct val="0"/>
            </a:spcBef>
            <a:spcAft>
              <a:spcPts val="0"/>
            </a:spcAft>
            <a:buNone/>
          </a:pPr>
          <a:r>
            <a:rPr lang="en-US" sz="1800" b="1" u="none" kern="1200" dirty="0">
              <a:solidFill>
                <a:schemeClr val="bg1"/>
              </a:solidFill>
            </a:rPr>
            <a:t>STEP 1</a:t>
          </a:r>
        </a:p>
        <a:p>
          <a:pPr marL="119063" lvl="0" indent="-119063" algn="l" defTabSz="800100">
            <a:lnSpc>
              <a:spcPts val="1000"/>
            </a:lnSpc>
            <a:spcBef>
              <a:spcPct val="0"/>
            </a:spcBef>
            <a:spcAft>
              <a:spcPts val="0"/>
            </a:spcAft>
            <a:buNone/>
          </a:pPr>
          <a:r>
            <a:rPr lang="en-US" sz="1400" b="1" kern="1200" dirty="0">
              <a:solidFill>
                <a:schemeClr val="bg1"/>
              </a:solidFill>
            </a:rPr>
            <a:t> </a:t>
          </a:r>
          <a:endParaRPr lang="en-US" sz="800" b="1" kern="1200" dirty="0">
            <a:solidFill>
              <a:schemeClr val="bg1"/>
            </a:solidFill>
          </a:endParaRPr>
        </a:p>
        <a:p>
          <a:pPr marL="119063" lvl="0" indent="-119063" algn="l" defTabSz="800100">
            <a:lnSpc>
              <a:spcPts val="1400"/>
            </a:lnSpc>
            <a:spcBef>
              <a:spcPct val="0"/>
            </a:spcBef>
            <a:spcAft>
              <a:spcPts val="200"/>
            </a:spcAft>
            <a:buNone/>
          </a:pPr>
          <a:r>
            <a:rPr lang="en-US" sz="1400" b="1" kern="0" dirty="0">
              <a:solidFill>
                <a:schemeClr val="bg1"/>
              </a:solidFill>
            </a:rPr>
            <a:t>- </a:t>
          </a:r>
          <a:r>
            <a:rPr lang="en-US" sz="1200" b="1" kern="0" baseline="0" dirty="0">
              <a:solidFill>
                <a:schemeClr val="bg1"/>
              </a:solidFill>
            </a:rPr>
            <a:t>Orientation (Today!)               </a:t>
          </a:r>
        </a:p>
        <a:p>
          <a:pPr marL="119063" lvl="0" indent="-119063" algn="l" defTabSz="800100">
            <a:lnSpc>
              <a:spcPts val="1400"/>
            </a:lnSpc>
            <a:spcBef>
              <a:spcPct val="0"/>
            </a:spcBef>
            <a:spcAft>
              <a:spcPts val="200"/>
            </a:spcAft>
            <a:buNone/>
          </a:pPr>
          <a:r>
            <a:rPr lang="en-US" sz="1200" b="1" kern="0" baseline="0" dirty="0">
              <a:solidFill>
                <a:schemeClr val="bg1"/>
              </a:solidFill>
            </a:rPr>
            <a:t> - Testing                                    </a:t>
          </a:r>
        </a:p>
        <a:p>
          <a:pPr marL="119063" lvl="0" indent="-119063" algn="l" defTabSz="800100">
            <a:lnSpc>
              <a:spcPts val="1400"/>
            </a:lnSpc>
            <a:spcBef>
              <a:spcPct val="0"/>
            </a:spcBef>
            <a:spcAft>
              <a:spcPts val="200"/>
            </a:spcAft>
            <a:buNone/>
          </a:pPr>
          <a:r>
            <a:rPr lang="en-US" sz="1200" b="1" kern="0" baseline="0" dirty="0">
              <a:solidFill>
                <a:schemeClr val="bg1"/>
              </a:solidFill>
            </a:rPr>
            <a:t> - Have potential living            donors do online form/or call the office   </a:t>
          </a:r>
        </a:p>
        <a:p>
          <a:pPr marL="119063" lvl="0" indent="-119063" algn="l" defTabSz="800100">
            <a:lnSpc>
              <a:spcPts val="1400"/>
            </a:lnSpc>
            <a:spcBef>
              <a:spcPct val="0"/>
            </a:spcBef>
            <a:spcAft>
              <a:spcPts val="200"/>
            </a:spcAft>
            <a:buNone/>
          </a:pPr>
          <a:r>
            <a:rPr lang="en-US" sz="1200" b="1" kern="0" baseline="0" dirty="0">
              <a:solidFill>
                <a:schemeClr val="bg1"/>
              </a:solidFill>
            </a:rPr>
            <a:t> - Exam and interview by     transplant team  </a:t>
          </a:r>
        </a:p>
      </dsp:txBody>
      <dsp:txXfrm>
        <a:off x="101280" y="1007802"/>
        <a:ext cx="2037349" cy="1872170"/>
      </dsp:txXfrm>
    </dsp:sp>
    <dsp:sp modelId="{34563890-1390-4B53-949E-CC4E345BEB67}">
      <dsp:nvSpPr>
        <dsp:cNvPr id="0" name=""/>
        <dsp:cNvSpPr/>
      </dsp:nvSpPr>
      <dsp:spPr>
        <a:xfrm>
          <a:off x="2646896" y="1166341"/>
          <a:ext cx="2325345" cy="1517014"/>
        </a:xfrm>
        <a:prstGeom prst="roundRect">
          <a:avLst/>
        </a:prstGeom>
        <a:solidFill>
          <a:schemeClr val="accent3">
            <a:hueOff val="0"/>
            <a:satOff val="0"/>
            <a:lumOff val="0"/>
            <a:alphaOff val="0"/>
          </a:schemeClr>
        </a:solidFill>
        <a:ln w="25400" cap="flat" cmpd="sng" algn="ctr">
          <a:noFill/>
          <a:prstDash val="solid"/>
        </a:ln>
        <a:effectLst/>
        <a:scene3d>
          <a:camera prst="orthographicFront"/>
          <a:lightRig rig="threePt" dir="t"/>
        </a:scene3d>
        <a:sp3d contourW="12700">
          <a:bevelT w="152400"/>
          <a:contourClr>
            <a:schemeClr val="tx1"/>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buNone/>
          </a:pPr>
          <a:r>
            <a:rPr lang="en-US" sz="1800" b="1" u="none" kern="1200" dirty="0"/>
            <a:t>STEP 2</a:t>
          </a:r>
        </a:p>
        <a:p>
          <a:pPr marL="119063" lvl="0" indent="-119063" algn="l" defTabSz="800100">
            <a:lnSpc>
              <a:spcPts val="1600"/>
            </a:lnSpc>
            <a:spcBef>
              <a:spcPct val="0"/>
            </a:spcBef>
            <a:spcAft>
              <a:spcPts val="200"/>
            </a:spcAft>
            <a:buNone/>
          </a:pPr>
          <a:r>
            <a:rPr lang="en-US" sz="1600" b="1" kern="1200" dirty="0"/>
            <a:t>- </a:t>
          </a:r>
          <a:r>
            <a:rPr lang="en-US" sz="1400" b="1" kern="1200" dirty="0"/>
            <a:t>Specialized</a:t>
          </a:r>
          <a:r>
            <a:rPr lang="en-US" sz="1600" b="1" kern="1200" dirty="0"/>
            <a:t> testing</a:t>
          </a:r>
        </a:p>
        <a:p>
          <a:pPr marL="119063" lvl="0" indent="-119063" algn="l" defTabSz="800100">
            <a:lnSpc>
              <a:spcPts val="1600"/>
            </a:lnSpc>
            <a:spcBef>
              <a:spcPct val="0"/>
            </a:spcBef>
            <a:spcAft>
              <a:spcPts val="200"/>
            </a:spcAft>
            <a:buNone/>
          </a:pPr>
          <a:r>
            <a:rPr lang="en-US" sz="1600" b="1" kern="1200" dirty="0"/>
            <a:t>- </a:t>
          </a:r>
          <a:r>
            <a:rPr lang="en-US" sz="1400" b="1" kern="1200" dirty="0"/>
            <a:t>Referrals to specialist</a:t>
          </a:r>
        </a:p>
        <a:p>
          <a:pPr marL="119063" lvl="0" indent="-119063" algn="l" defTabSz="800100">
            <a:lnSpc>
              <a:spcPts val="1600"/>
            </a:lnSpc>
            <a:spcBef>
              <a:spcPct val="0"/>
            </a:spcBef>
            <a:spcAft>
              <a:spcPts val="200"/>
            </a:spcAft>
            <a:buNone/>
          </a:pPr>
          <a:r>
            <a:rPr lang="en-US" sz="1400" b="1" kern="1200" dirty="0"/>
            <a:t>- </a:t>
          </a:r>
          <a:r>
            <a:rPr lang="en-US" sz="1400" b="1" kern="1200" dirty="0">
              <a:solidFill>
                <a:schemeClr val="tx1"/>
              </a:solidFill>
            </a:rPr>
            <a:t>Care partner secured and understands the role</a:t>
          </a:r>
        </a:p>
      </dsp:txBody>
      <dsp:txXfrm>
        <a:off x="2720951" y="1240396"/>
        <a:ext cx="2177235" cy="1368904"/>
      </dsp:txXfrm>
    </dsp:sp>
    <dsp:sp modelId="{725D0955-CF94-41FA-89CF-74718AD34BF3}">
      <dsp:nvSpPr>
        <dsp:cNvPr id="0" name=""/>
        <dsp:cNvSpPr/>
      </dsp:nvSpPr>
      <dsp:spPr>
        <a:xfrm>
          <a:off x="5263077" y="1143783"/>
          <a:ext cx="2342634" cy="1517014"/>
        </a:xfrm>
        <a:prstGeom prst="roundRect">
          <a:avLst/>
        </a:prstGeom>
        <a:solidFill>
          <a:schemeClr val="accent4">
            <a:hueOff val="0"/>
            <a:satOff val="0"/>
            <a:lumOff val="0"/>
            <a:alphaOff val="0"/>
          </a:schemeClr>
        </a:solidFill>
        <a:ln w="25400" cap="flat" cmpd="sng" algn="ctr">
          <a:noFill/>
          <a:prstDash val="solid"/>
        </a:ln>
        <a:effectLst/>
        <a:scene3d>
          <a:camera prst="orthographicFront"/>
          <a:lightRig rig="threePt" dir="t"/>
        </a:scene3d>
        <a:sp3d>
          <a:bevelT w="1524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buNone/>
          </a:pPr>
          <a:r>
            <a:rPr lang="en-US" sz="1800" b="1" u="none" kern="1200" dirty="0"/>
            <a:t>STEP 3</a:t>
          </a:r>
        </a:p>
        <a:p>
          <a:pPr marL="119063" lvl="0" indent="-119063" algn="l" defTabSz="800100">
            <a:lnSpc>
              <a:spcPts val="1600"/>
            </a:lnSpc>
            <a:spcBef>
              <a:spcPct val="0"/>
            </a:spcBef>
            <a:spcAft>
              <a:spcPts val="200"/>
            </a:spcAft>
            <a:buNone/>
          </a:pPr>
          <a:r>
            <a:rPr lang="en-US" sz="1600" b="1" kern="1200" dirty="0"/>
            <a:t>- Review by the transplant committee </a:t>
          </a:r>
        </a:p>
      </dsp:txBody>
      <dsp:txXfrm>
        <a:off x="5337132" y="1217838"/>
        <a:ext cx="2194524" cy="1368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69DEB-0B9A-4F32-8F5C-04987489C75B}">
      <dsp:nvSpPr>
        <dsp:cNvPr id="0" name=""/>
        <dsp:cNvSpPr/>
      </dsp:nvSpPr>
      <dsp:spPr>
        <a:xfrm>
          <a:off x="3307081" y="2401604"/>
          <a:ext cx="1844036" cy="1844036"/>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b="1" kern="1200" dirty="0"/>
            <a:t>Diagnostic </a:t>
          </a:r>
          <a:br>
            <a:rPr lang="en-US" sz="2200" b="1" kern="1200" dirty="0"/>
          </a:br>
          <a:r>
            <a:rPr lang="en-US" sz="2200" b="1" kern="1200" dirty="0"/>
            <a:t>Testing</a:t>
          </a:r>
        </a:p>
      </dsp:txBody>
      <dsp:txXfrm>
        <a:off x="3577134" y="2671657"/>
        <a:ext cx="1303930" cy="1303930"/>
      </dsp:txXfrm>
    </dsp:sp>
    <dsp:sp modelId="{21105227-197F-41F5-8AB5-EE25CA6A4590}">
      <dsp:nvSpPr>
        <dsp:cNvPr id="0" name=""/>
        <dsp:cNvSpPr/>
      </dsp:nvSpPr>
      <dsp:spPr>
        <a:xfrm rot="16200000">
          <a:off x="4033868" y="1730807"/>
          <a:ext cx="390463" cy="626972"/>
        </a:xfrm>
        <a:prstGeom prst="rightArrow">
          <a:avLst>
            <a:gd name="adj1" fmla="val 60000"/>
            <a:gd name="adj2" fmla="val 5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092438" y="1914771"/>
        <a:ext cx="273324" cy="376184"/>
      </dsp:txXfrm>
    </dsp:sp>
    <dsp:sp modelId="{7A3FFFCE-C0A4-492C-8283-13C20638D7F0}">
      <dsp:nvSpPr>
        <dsp:cNvPr id="0" name=""/>
        <dsp:cNvSpPr/>
      </dsp:nvSpPr>
      <dsp:spPr>
        <a:xfrm>
          <a:off x="3399283" y="5248"/>
          <a:ext cx="1659632" cy="165963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Blood Test</a:t>
          </a:r>
        </a:p>
      </dsp:txBody>
      <dsp:txXfrm>
        <a:off x="3642330" y="248295"/>
        <a:ext cx="1173538" cy="1173538"/>
      </dsp:txXfrm>
    </dsp:sp>
    <dsp:sp modelId="{35947578-3CAD-4A4E-810D-4F21F6908761}">
      <dsp:nvSpPr>
        <dsp:cNvPr id="0" name=""/>
        <dsp:cNvSpPr/>
      </dsp:nvSpPr>
      <dsp:spPr>
        <a:xfrm rot="19285714">
          <a:off x="5034087" y="2212487"/>
          <a:ext cx="390463" cy="626972"/>
        </a:xfrm>
        <a:prstGeom prst="rightArrow">
          <a:avLst>
            <a:gd name="adj1" fmla="val 60000"/>
            <a:gd name="adj2" fmla="val 5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046865" y="2374398"/>
        <a:ext cx="273324" cy="376184"/>
      </dsp:txXfrm>
    </dsp:sp>
    <dsp:sp modelId="{B95BE86E-4F99-4B4E-AC49-F974B5E89A35}">
      <dsp:nvSpPr>
        <dsp:cNvPr id="0" name=""/>
        <dsp:cNvSpPr/>
      </dsp:nvSpPr>
      <dsp:spPr>
        <a:xfrm>
          <a:off x="5344916" y="942215"/>
          <a:ext cx="1659632" cy="1659632"/>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Radiology Testing</a:t>
          </a:r>
        </a:p>
      </dsp:txBody>
      <dsp:txXfrm>
        <a:off x="5587963" y="1185262"/>
        <a:ext cx="1173538" cy="1173538"/>
      </dsp:txXfrm>
    </dsp:sp>
    <dsp:sp modelId="{7620A79A-FC15-4A29-B931-EAD2FF3D88B7}">
      <dsp:nvSpPr>
        <dsp:cNvPr id="0" name=""/>
        <dsp:cNvSpPr/>
      </dsp:nvSpPr>
      <dsp:spPr>
        <a:xfrm rot="771429">
          <a:off x="5281121" y="3294813"/>
          <a:ext cx="390463" cy="626972"/>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282589" y="3407174"/>
        <a:ext cx="273324" cy="376184"/>
      </dsp:txXfrm>
    </dsp:sp>
    <dsp:sp modelId="{A2EA0793-776B-40EB-A778-E7E316A40BC2}">
      <dsp:nvSpPr>
        <dsp:cNvPr id="0" name=""/>
        <dsp:cNvSpPr/>
      </dsp:nvSpPr>
      <dsp:spPr>
        <a:xfrm>
          <a:off x="5825447" y="3047562"/>
          <a:ext cx="1659632" cy="1659632"/>
        </a:xfrm>
        <a:prstGeom prst="ellipse">
          <a:avLst/>
        </a:prstGeom>
        <a:solidFill>
          <a:srgbClr val="9B85B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Heart Testing</a:t>
          </a:r>
        </a:p>
      </dsp:txBody>
      <dsp:txXfrm>
        <a:off x="6068494" y="3290609"/>
        <a:ext cx="1173538" cy="1173538"/>
      </dsp:txXfrm>
    </dsp:sp>
    <dsp:sp modelId="{FAE5D5CE-F649-4291-B269-73807B8CF1ED}">
      <dsp:nvSpPr>
        <dsp:cNvPr id="0" name=""/>
        <dsp:cNvSpPr/>
      </dsp:nvSpPr>
      <dsp:spPr>
        <a:xfrm rot="3889804">
          <a:off x="4578117" y="4166911"/>
          <a:ext cx="389157" cy="626972"/>
        </a:xfrm>
        <a:prstGeom prst="rightArrow">
          <a:avLst>
            <a:gd name="adj1" fmla="val 60000"/>
            <a:gd name="adj2" fmla="val 50000"/>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611664" y="4239474"/>
        <a:ext cx="272410" cy="376184"/>
      </dsp:txXfrm>
    </dsp:sp>
    <dsp:sp modelId="{792923BF-DA0C-498D-9990-6C3EABC593C1}">
      <dsp:nvSpPr>
        <dsp:cNvPr id="0" name=""/>
        <dsp:cNvSpPr/>
      </dsp:nvSpPr>
      <dsp:spPr>
        <a:xfrm>
          <a:off x="4471345" y="4741167"/>
          <a:ext cx="1627684" cy="1659632"/>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Lung Testing</a:t>
          </a:r>
        </a:p>
      </dsp:txBody>
      <dsp:txXfrm>
        <a:off x="4709714" y="4984214"/>
        <a:ext cx="1150946" cy="1173538"/>
      </dsp:txXfrm>
    </dsp:sp>
    <dsp:sp modelId="{66459043-95E9-4420-96C6-8762DE0AB5F2}">
      <dsp:nvSpPr>
        <dsp:cNvPr id="0" name=""/>
        <dsp:cNvSpPr/>
      </dsp:nvSpPr>
      <dsp:spPr>
        <a:xfrm rot="6904023">
          <a:off x="3495379" y="4165666"/>
          <a:ext cx="386480" cy="626972"/>
        </a:xfrm>
        <a:prstGeom prst="rightArrow">
          <a:avLst>
            <a:gd name="adj1" fmla="val 60000"/>
            <a:gd name="adj2" fmla="val 50000"/>
          </a:avLst>
        </a:prstGeom>
        <a:solidFill>
          <a:srgbClr val="E2AC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577912" y="4238548"/>
        <a:ext cx="270536" cy="376184"/>
      </dsp:txXfrm>
    </dsp:sp>
    <dsp:sp modelId="{172E8249-6362-47F0-8D02-5816FBE81D4D}">
      <dsp:nvSpPr>
        <dsp:cNvPr id="0" name=""/>
        <dsp:cNvSpPr/>
      </dsp:nvSpPr>
      <dsp:spPr>
        <a:xfrm>
          <a:off x="2348118" y="4741165"/>
          <a:ext cx="1659632" cy="1659632"/>
        </a:xfrm>
        <a:prstGeom prst="ellipse">
          <a:avLst/>
        </a:prstGeom>
        <a:solidFill>
          <a:srgbClr val="E2AC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ts val="1200"/>
            </a:lnSpc>
            <a:spcBef>
              <a:spcPct val="0"/>
            </a:spcBef>
            <a:spcAft>
              <a:spcPts val="300"/>
            </a:spcAft>
            <a:buNone/>
          </a:pPr>
          <a:r>
            <a:rPr lang="en-US" sz="1300" b="1" kern="1200" dirty="0"/>
            <a:t>Age</a:t>
          </a:r>
        </a:p>
        <a:p>
          <a:pPr marL="0" lvl="0" indent="0" algn="ctr" defTabSz="577850" rtl="0">
            <a:lnSpc>
              <a:spcPts val="1200"/>
            </a:lnSpc>
            <a:spcBef>
              <a:spcPct val="0"/>
            </a:spcBef>
            <a:spcAft>
              <a:spcPts val="300"/>
            </a:spcAft>
            <a:buNone/>
          </a:pPr>
          <a:r>
            <a:rPr lang="en-US" sz="1300" b="1" kern="1200" dirty="0"/>
            <a:t>Appropriate</a:t>
          </a:r>
        </a:p>
        <a:p>
          <a:pPr marL="0" lvl="0" indent="0" algn="ctr" defTabSz="577850" rtl="0">
            <a:lnSpc>
              <a:spcPts val="1200"/>
            </a:lnSpc>
            <a:spcBef>
              <a:spcPct val="0"/>
            </a:spcBef>
            <a:spcAft>
              <a:spcPts val="300"/>
            </a:spcAft>
            <a:buNone/>
          </a:pPr>
          <a:r>
            <a:rPr lang="en-US" sz="1300" b="1" kern="1200" dirty="0"/>
            <a:t>Cancer S</a:t>
          </a:r>
          <a:r>
            <a:rPr lang="en-US" sz="1300" b="1" u="none" kern="1200" dirty="0"/>
            <a:t>creening</a:t>
          </a:r>
        </a:p>
        <a:p>
          <a:pPr marL="119063" lvl="1" indent="-119063" algn="l" defTabSz="533400" rtl="0">
            <a:lnSpc>
              <a:spcPct val="100000"/>
            </a:lnSpc>
            <a:spcBef>
              <a:spcPct val="0"/>
            </a:spcBef>
            <a:spcAft>
              <a:spcPts val="0"/>
            </a:spcAft>
            <a:buChar char="•"/>
          </a:pPr>
          <a:r>
            <a:rPr lang="en-US" sz="1200" b="1" kern="1200" dirty="0"/>
            <a:t>Colonoscopy</a:t>
          </a:r>
        </a:p>
        <a:p>
          <a:pPr marL="119063" lvl="1" indent="-119063" algn="l" defTabSz="533400" rtl="0">
            <a:lnSpc>
              <a:spcPct val="100000"/>
            </a:lnSpc>
            <a:spcBef>
              <a:spcPct val="0"/>
            </a:spcBef>
            <a:spcAft>
              <a:spcPts val="0"/>
            </a:spcAft>
            <a:buChar char="•"/>
          </a:pPr>
          <a:r>
            <a:rPr lang="en-US" sz="1200" b="1" kern="1200" dirty="0" err="1"/>
            <a:t>Mammo</a:t>
          </a:r>
          <a:r>
            <a:rPr lang="en-US" sz="1200" b="1" kern="1200" dirty="0"/>
            <a:t>/Pap</a:t>
          </a:r>
        </a:p>
        <a:p>
          <a:pPr marL="119063" lvl="1" indent="-119063" algn="l" defTabSz="533400" rtl="0">
            <a:lnSpc>
              <a:spcPct val="100000"/>
            </a:lnSpc>
            <a:spcBef>
              <a:spcPct val="0"/>
            </a:spcBef>
            <a:spcAft>
              <a:spcPts val="0"/>
            </a:spcAft>
            <a:buChar char="•"/>
          </a:pPr>
          <a:r>
            <a:rPr lang="en-US" sz="1200" b="1" kern="1200" dirty="0"/>
            <a:t>PSA blood test</a:t>
          </a:r>
        </a:p>
      </dsp:txBody>
      <dsp:txXfrm>
        <a:off x="2591165" y="4984212"/>
        <a:ext cx="1173538" cy="1173538"/>
      </dsp:txXfrm>
    </dsp:sp>
    <dsp:sp modelId="{4C067431-E89B-4C94-8158-8E682B05E570}">
      <dsp:nvSpPr>
        <dsp:cNvPr id="0" name=""/>
        <dsp:cNvSpPr/>
      </dsp:nvSpPr>
      <dsp:spPr>
        <a:xfrm rot="10221706">
          <a:off x="2739668" y="3210076"/>
          <a:ext cx="393192" cy="626972"/>
        </a:xfrm>
        <a:prstGeom prst="rightArrow">
          <a:avLst>
            <a:gd name="adj1" fmla="val 60000"/>
            <a:gd name="adj2" fmla="val 5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2856793" y="3325595"/>
        <a:ext cx="275234" cy="376184"/>
      </dsp:txXfrm>
    </dsp:sp>
    <dsp:sp modelId="{CE5700E2-D295-4E5E-823A-3C97CC1FC0FF}">
      <dsp:nvSpPr>
        <dsp:cNvPr id="0" name=""/>
        <dsp:cNvSpPr/>
      </dsp:nvSpPr>
      <dsp:spPr>
        <a:xfrm>
          <a:off x="910253" y="2916502"/>
          <a:ext cx="1659632" cy="1659632"/>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Physical Exam</a:t>
          </a:r>
        </a:p>
      </dsp:txBody>
      <dsp:txXfrm>
        <a:off x="1153300" y="3159549"/>
        <a:ext cx="1173538" cy="1173538"/>
      </dsp:txXfrm>
    </dsp:sp>
    <dsp:sp modelId="{E3721E62-6CC1-4135-8AEE-FBDA0695E0B9}">
      <dsp:nvSpPr>
        <dsp:cNvPr id="0" name=""/>
        <dsp:cNvSpPr/>
      </dsp:nvSpPr>
      <dsp:spPr>
        <a:xfrm rot="13013753">
          <a:off x="2985088" y="2269737"/>
          <a:ext cx="393190" cy="630934"/>
        </a:xfrm>
        <a:prstGeom prst="rightArrow">
          <a:avLst>
            <a:gd name="adj1" fmla="val 60000"/>
            <a:gd name="adj2" fmla="val 50000"/>
          </a:avLst>
        </a:prstGeom>
        <a:solidFill>
          <a:srgbClr val="C3CD7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091233" y="2431332"/>
        <a:ext cx="275233" cy="378560"/>
      </dsp:txXfrm>
    </dsp:sp>
    <dsp:sp modelId="{2F4AFD9A-5F1E-4BCC-B7AE-647B6EAD9972}">
      <dsp:nvSpPr>
        <dsp:cNvPr id="0" name=""/>
        <dsp:cNvSpPr/>
      </dsp:nvSpPr>
      <dsp:spPr>
        <a:xfrm>
          <a:off x="1295396" y="914399"/>
          <a:ext cx="1659632" cy="1659632"/>
        </a:xfrm>
        <a:prstGeom prst="ellipse">
          <a:avLst/>
        </a:prstGeom>
        <a:solidFill>
          <a:srgbClr val="C3CD7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Referral to Specialist if needed</a:t>
          </a:r>
        </a:p>
      </dsp:txBody>
      <dsp:txXfrm>
        <a:off x="1538443" y="1157446"/>
        <a:ext cx="1173538" cy="1173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3F690-4A23-4A44-ADBF-17DB369057A4}">
      <dsp:nvSpPr>
        <dsp:cNvPr id="0" name=""/>
        <dsp:cNvSpPr/>
      </dsp:nvSpPr>
      <dsp:spPr>
        <a:xfrm flipV="1">
          <a:off x="3566186" y="0"/>
          <a:ext cx="1704826" cy="1704826"/>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Hospital</a:t>
          </a:r>
        </a:p>
      </dsp:txBody>
      <dsp:txXfrm rot="10800000">
        <a:off x="3992393" y="298345"/>
        <a:ext cx="852413" cy="1406481"/>
      </dsp:txXfrm>
    </dsp:sp>
    <dsp:sp modelId="{C50B68D0-530C-46D8-848B-C67585BE8325}">
      <dsp:nvSpPr>
        <dsp:cNvPr id="0" name=""/>
        <dsp:cNvSpPr/>
      </dsp:nvSpPr>
      <dsp:spPr>
        <a:xfrm rot="3503179" flipV="1">
          <a:off x="5146578" y="900474"/>
          <a:ext cx="1704826" cy="1636513"/>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Medications</a:t>
          </a:r>
        </a:p>
      </dsp:txBody>
      <dsp:txXfrm rot="-5400000">
        <a:off x="5201985" y="1367586"/>
        <a:ext cx="1350123" cy="852413"/>
      </dsp:txXfrm>
    </dsp:sp>
    <dsp:sp modelId="{E386203E-C64E-4584-ACC9-F3DA783ABFBD}">
      <dsp:nvSpPr>
        <dsp:cNvPr id="0" name=""/>
        <dsp:cNvSpPr/>
      </dsp:nvSpPr>
      <dsp:spPr>
        <a:xfrm rot="7570994" flipV="1">
          <a:off x="5212075" y="2743199"/>
          <a:ext cx="1704826" cy="1704826"/>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1">
          <a:noAutofit/>
        </a:bodyPr>
        <a:lstStyle/>
        <a:p>
          <a:pPr marL="0" lvl="0" indent="0" algn="ctr" defTabSz="711200">
            <a:lnSpc>
              <a:spcPct val="90000"/>
            </a:lnSpc>
            <a:spcBef>
              <a:spcPct val="0"/>
            </a:spcBef>
            <a:spcAft>
              <a:spcPct val="35000"/>
            </a:spcAft>
            <a:buNone/>
          </a:pPr>
          <a:r>
            <a:rPr lang="en-US" sz="1600" b="1" kern="1200" dirty="0">
              <a:solidFill>
                <a:schemeClr val="bg1"/>
              </a:solidFill>
            </a:rPr>
            <a:t>Lodging</a:t>
          </a:r>
        </a:p>
      </dsp:txBody>
      <dsp:txXfrm rot="-5400000">
        <a:off x="5240845" y="3081339"/>
        <a:ext cx="1406481" cy="852413"/>
      </dsp:txXfrm>
    </dsp:sp>
    <dsp:sp modelId="{2D5C260F-1CB0-4BE5-BAA9-64AF02DE1D66}">
      <dsp:nvSpPr>
        <dsp:cNvPr id="0" name=""/>
        <dsp:cNvSpPr/>
      </dsp:nvSpPr>
      <dsp:spPr>
        <a:xfrm rot="10800000" flipV="1">
          <a:off x="3567186" y="3603617"/>
          <a:ext cx="1704826" cy="1704826"/>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Travel</a:t>
          </a:r>
          <a:endParaRPr lang="en-US" sz="1600" b="1" kern="1200" dirty="0">
            <a:solidFill>
              <a:schemeClr val="bg1"/>
            </a:solidFill>
          </a:endParaRPr>
        </a:p>
      </dsp:txBody>
      <dsp:txXfrm rot="10800000">
        <a:off x="3993392" y="3603617"/>
        <a:ext cx="852413" cy="1406481"/>
      </dsp:txXfrm>
    </dsp:sp>
    <dsp:sp modelId="{D3E7970C-0BFF-44D7-8A85-F83F7ABDCC7C}">
      <dsp:nvSpPr>
        <dsp:cNvPr id="0" name=""/>
        <dsp:cNvSpPr/>
      </dsp:nvSpPr>
      <dsp:spPr>
        <a:xfrm rot="14336696" flipV="1">
          <a:off x="2006842" y="2702751"/>
          <a:ext cx="1704826" cy="1704826"/>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Co-Pays for Visits/Labs</a:t>
          </a:r>
        </a:p>
      </dsp:txBody>
      <dsp:txXfrm rot="5400000">
        <a:off x="2283806" y="3052005"/>
        <a:ext cx="1406481" cy="852413"/>
      </dsp:txXfrm>
    </dsp:sp>
    <dsp:sp modelId="{5581DB14-5BBB-4156-BB46-8CFD54966FD1}">
      <dsp:nvSpPr>
        <dsp:cNvPr id="0" name=""/>
        <dsp:cNvSpPr/>
      </dsp:nvSpPr>
      <dsp:spPr>
        <a:xfrm rot="18192294" flipV="1">
          <a:off x="2006842" y="901021"/>
          <a:ext cx="1704826" cy="1704826"/>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Time Off Work</a:t>
          </a:r>
        </a:p>
      </dsp:txBody>
      <dsp:txXfrm rot="5400000">
        <a:off x="2280830" y="1408919"/>
        <a:ext cx="1406481" cy="852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3B8D3-562B-4A4A-B674-1D68F143D812}">
      <dsp:nvSpPr>
        <dsp:cNvPr id="0" name=""/>
        <dsp:cNvSpPr/>
      </dsp:nvSpPr>
      <dsp:spPr>
        <a:xfrm>
          <a:off x="2235195" y="574969"/>
          <a:ext cx="3749023" cy="1143154"/>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228600" lvl="1" indent="-169863" algn="l" defTabSz="755650">
            <a:lnSpc>
              <a:spcPct val="90000"/>
            </a:lnSpc>
            <a:spcBef>
              <a:spcPct val="0"/>
            </a:spcBef>
            <a:spcAft>
              <a:spcPct val="15000"/>
            </a:spcAft>
            <a:buChar char="•"/>
          </a:pPr>
          <a:r>
            <a:rPr lang="en-US" sz="1700" kern="1200" dirty="0"/>
            <a:t>Blood type and tissue type match</a:t>
          </a:r>
        </a:p>
        <a:p>
          <a:pPr marL="228600" lvl="1" indent="-169863" algn="l" defTabSz="755650">
            <a:lnSpc>
              <a:spcPct val="90000"/>
            </a:lnSpc>
            <a:spcBef>
              <a:spcPct val="0"/>
            </a:spcBef>
            <a:spcAft>
              <a:spcPct val="15000"/>
            </a:spcAft>
            <a:buChar char="•"/>
          </a:pPr>
          <a:r>
            <a:rPr lang="en-US" sz="1700" kern="1200" dirty="0"/>
            <a:t>Can be related or unrelated donor</a:t>
          </a:r>
        </a:p>
      </dsp:txBody>
      <dsp:txXfrm>
        <a:off x="2235195" y="717863"/>
        <a:ext cx="3320340" cy="857366"/>
      </dsp:txXfrm>
    </dsp:sp>
    <dsp:sp modelId="{186CB47B-FB31-4259-A9F1-4D07D565B508}">
      <dsp:nvSpPr>
        <dsp:cNvPr id="0" name=""/>
        <dsp:cNvSpPr/>
      </dsp:nvSpPr>
      <dsp:spPr>
        <a:xfrm>
          <a:off x="152376" y="622484"/>
          <a:ext cx="1827032" cy="1028268"/>
        </a:xfrm>
        <a:prstGeom prst="roundRect">
          <a:avLst/>
        </a:prstGeom>
        <a:solidFill>
          <a:schemeClr val="dk2">
            <a:hueOff val="0"/>
            <a:satOff val="0"/>
            <a:lumOff val="0"/>
            <a:alphaOff val="0"/>
          </a:schemeClr>
        </a:solidFill>
        <a:ln w="38100">
          <a:solidFill>
            <a:schemeClr val="accent1">
              <a:lumMod val="60000"/>
              <a:lumOff val="4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ts val="2400"/>
            </a:lnSpc>
            <a:spcBef>
              <a:spcPct val="0"/>
            </a:spcBef>
            <a:spcAft>
              <a:spcPts val="0"/>
            </a:spcAft>
            <a:buNone/>
          </a:pPr>
          <a:r>
            <a:rPr lang="en-US" sz="2400" b="1" kern="1200" dirty="0"/>
            <a:t>Donor is a match</a:t>
          </a:r>
        </a:p>
      </dsp:txBody>
      <dsp:txXfrm>
        <a:off x="202572" y="672680"/>
        <a:ext cx="1726640" cy="927876"/>
      </dsp:txXfrm>
    </dsp:sp>
    <dsp:sp modelId="{3246DB85-3AE4-47BE-AF60-39F6A45F462E}">
      <dsp:nvSpPr>
        <dsp:cNvPr id="0" name=""/>
        <dsp:cNvSpPr/>
      </dsp:nvSpPr>
      <dsp:spPr>
        <a:xfrm>
          <a:off x="2362778" y="2423499"/>
          <a:ext cx="3745305" cy="116705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228600" lvl="1" indent="-169863" algn="l" defTabSz="800100">
            <a:lnSpc>
              <a:spcPct val="90000"/>
            </a:lnSpc>
            <a:spcBef>
              <a:spcPct val="0"/>
            </a:spcBef>
            <a:spcAft>
              <a:spcPct val="15000"/>
            </a:spcAft>
            <a:buChar char="•"/>
          </a:pPr>
          <a:r>
            <a:rPr lang="en-US" sz="1800" kern="1200" dirty="0"/>
            <a:t>Blood type and/or tissue type not matching  </a:t>
          </a:r>
        </a:p>
      </dsp:txBody>
      <dsp:txXfrm>
        <a:off x="2362778" y="2569381"/>
        <a:ext cx="3307661" cy="875289"/>
      </dsp:txXfrm>
    </dsp:sp>
    <dsp:sp modelId="{29507904-9D4B-4371-8D55-D0E58FA0441F}">
      <dsp:nvSpPr>
        <dsp:cNvPr id="0" name=""/>
        <dsp:cNvSpPr/>
      </dsp:nvSpPr>
      <dsp:spPr>
        <a:xfrm>
          <a:off x="143952" y="2417399"/>
          <a:ext cx="1826998" cy="1029237"/>
        </a:xfrm>
        <a:prstGeom prst="roundRect">
          <a:avLst/>
        </a:prstGeom>
        <a:solidFill>
          <a:schemeClr val="dk2">
            <a:hueOff val="0"/>
            <a:satOff val="0"/>
            <a:lumOff val="0"/>
            <a:alphaOff val="0"/>
          </a:schemeClr>
        </a:solidFill>
        <a:ln w="38100">
          <a:solidFill>
            <a:srgbClr val="92D05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ts val="2400"/>
            </a:lnSpc>
            <a:spcBef>
              <a:spcPct val="0"/>
            </a:spcBef>
            <a:spcAft>
              <a:spcPts val="0"/>
            </a:spcAft>
            <a:buNone/>
          </a:pPr>
          <a:r>
            <a:rPr lang="en-US" sz="2400" b="1" kern="1200" dirty="0"/>
            <a:t>Donor is not a match</a:t>
          </a:r>
        </a:p>
      </dsp:txBody>
      <dsp:txXfrm>
        <a:off x="194195" y="2467642"/>
        <a:ext cx="1726512" cy="928751"/>
      </dsp:txXfrm>
    </dsp:sp>
    <dsp:sp modelId="{5C335EBA-88F6-407F-986D-46BE7E4FD2F6}">
      <dsp:nvSpPr>
        <dsp:cNvPr id="0" name=""/>
        <dsp:cNvSpPr/>
      </dsp:nvSpPr>
      <dsp:spPr>
        <a:xfrm flipH="1">
          <a:off x="2514591" y="4326424"/>
          <a:ext cx="2743177" cy="56234"/>
        </a:xfrm>
        <a:prstGeom prst="rightArrow">
          <a:avLst>
            <a:gd name="adj1" fmla="val 75000"/>
            <a:gd name="adj2" fmla="val 50000"/>
          </a:avLst>
        </a:prstGeom>
        <a:solidFill>
          <a:schemeClr val="bg1"/>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AA3DA1F-6C80-4D54-87C8-DD0872DBBD6B}">
      <dsp:nvSpPr>
        <dsp:cNvPr id="0" name=""/>
        <dsp:cNvSpPr/>
      </dsp:nvSpPr>
      <dsp:spPr>
        <a:xfrm>
          <a:off x="6214540" y="710304"/>
          <a:ext cx="1828784" cy="1021414"/>
        </a:xfrm>
        <a:prstGeom prst="roundRect">
          <a:avLst/>
        </a:prstGeom>
        <a:solidFill>
          <a:schemeClr val="dk2">
            <a:hueOff val="0"/>
            <a:satOff val="0"/>
            <a:lumOff val="0"/>
            <a:alphaOff val="0"/>
          </a:schemeClr>
        </a:solidFill>
        <a:ln w="38100">
          <a:solidFill>
            <a:schemeClr val="accent1">
              <a:lumMod val="60000"/>
              <a:lumOff val="4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ts val="2400"/>
            </a:lnSpc>
            <a:spcBef>
              <a:spcPct val="0"/>
            </a:spcBef>
            <a:spcAft>
              <a:spcPts val="0"/>
            </a:spcAft>
            <a:buNone/>
          </a:pPr>
          <a:r>
            <a:rPr lang="en-US" sz="2400" b="1" kern="1200" dirty="0"/>
            <a:t>Proceed to donor evaluation</a:t>
          </a:r>
        </a:p>
      </dsp:txBody>
      <dsp:txXfrm>
        <a:off x="6264401" y="760165"/>
        <a:ext cx="1729062" cy="921692"/>
      </dsp:txXfrm>
    </dsp:sp>
    <dsp:sp modelId="{E6666119-7D50-4BFE-82E7-63DB340C8513}">
      <dsp:nvSpPr>
        <dsp:cNvPr id="0" name=""/>
        <dsp:cNvSpPr/>
      </dsp:nvSpPr>
      <dsp:spPr>
        <a:xfrm flipH="1">
          <a:off x="3764800" y="4207502"/>
          <a:ext cx="242759" cy="94029"/>
        </a:xfrm>
        <a:prstGeom prst="rightArrow">
          <a:avLst>
            <a:gd name="adj1" fmla="val 75000"/>
            <a:gd name="adj2" fmla="val 50000"/>
          </a:avLst>
        </a:prstGeom>
        <a:no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65BB814-93E7-4754-B5AE-C41EE01971B0}">
      <dsp:nvSpPr>
        <dsp:cNvPr id="0" name=""/>
        <dsp:cNvSpPr/>
      </dsp:nvSpPr>
      <dsp:spPr>
        <a:xfrm>
          <a:off x="6147451" y="2509632"/>
          <a:ext cx="1828784" cy="1002568"/>
        </a:xfrm>
        <a:prstGeom prst="roundRect">
          <a:avLst/>
        </a:prstGeom>
        <a:solidFill>
          <a:schemeClr val="dk2">
            <a:hueOff val="0"/>
            <a:satOff val="0"/>
            <a:lumOff val="0"/>
            <a:alphaOff val="0"/>
          </a:schemeClr>
        </a:solidFill>
        <a:ln w="38100">
          <a:solidFill>
            <a:srgbClr val="92D05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ts val="2400"/>
            </a:lnSpc>
            <a:spcBef>
              <a:spcPct val="0"/>
            </a:spcBef>
            <a:spcAft>
              <a:spcPts val="0"/>
            </a:spcAft>
            <a:buNone/>
          </a:pPr>
          <a:r>
            <a:rPr lang="en-US" sz="2400" b="1" kern="1200" dirty="0"/>
            <a:t>Proceed to donor evaluation</a:t>
          </a:r>
        </a:p>
      </dsp:txBody>
      <dsp:txXfrm>
        <a:off x="6196392" y="2558573"/>
        <a:ext cx="1730902" cy="904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C2F5E-0FAF-4068-834D-E4A61D2ED227}">
      <dsp:nvSpPr>
        <dsp:cNvPr id="0" name=""/>
        <dsp:cNvSpPr/>
      </dsp:nvSpPr>
      <dsp:spPr>
        <a:xfrm>
          <a:off x="576534" y="0"/>
          <a:ext cx="7097092" cy="3792537"/>
        </a:xfrm>
        <a:prstGeom prst="rightArrow">
          <a:avLst/>
        </a:prstGeom>
        <a:gradFill rotWithShape="0">
          <a:gsLst>
            <a:gs pos="0">
              <a:schemeClr val="accent3">
                <a:tint val="40000"/>
                <a:hueOff val="0"/>
                <a:satOff val="0"/>
                <a:lumOff val="0"/>
                <a:alphaOff val="0"/>
                <a:tint val="100000"/>
                <a:shade val="100000"/>
                <a:satMod val="130000"/>
              </a:schemeClr>
            </a:gs>
            <a:gs pos="100000">
              <a:schemeClr val="accent3">
                <a:tint val="40000"/>
                <a:hueOff val="0"/>
                <a:satOff val="0"/>
                <a:lumOff val="0"/>
                <a:alphaOff val="0"/>
                <a:tint val="50000"/>
                <a:shade val="100000"/>
                <a:satMod val="3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5E9B8E6-6C7F-4F4D-BB6D-56C1B10F363C}">
      <dsp:nvSpPr>
        <dsp:cNvPr id="0" name=""/>
        <dsp:cNvSpPr/>
      </dsp:nvSpPr>
      <dsp:spPr>
        <a:xfrm>
          <a:off x="82641" y="1257514"/>
          <a:ext cx="959406" cy="1371593"/>
        </a:xfrm>
        <a:prstGeom prst="roundRect">
          <a:avLst/>
        </a:prstGeom>
        <a:solidFill>
          <a:srgbClr val="C3CD7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Find a Living Donor</a:t>
          </a:r>
        </a:p>
      </dsp:txBody>
      <dsp:txXfrm>
        <a:off x="129475" y="1304348"/>
        <a:ext cx="865738" cy="1277925"/>
      </dsp:txXfrm>
    </dsp:sp>
    <dsp:sp modelId="{686F3684-7738-4CE2-9A94-4AFA8C586E85}">
      <dsp:nvSpPr>
        <dsp:cNvPr id="0" name=""/>
        <dsp:cNvSpPr/>
      </dsp:nvSpPr>
      <dsp:spPr>
        <a:xfrm>
          <a:off x="1136416" y="1258697"/>
          <a:ext cx="1227752" cy="137159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 tIns="9144" rIns="9144" bIns="9144"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Medical Compliance/ Meds as Directed</a:t>
          </a:r>
        </a:p>
      </dsp:txBody>
      <dsp:txXfrm>
        <a:off x="1196350" y="1318631"/>
        <a:ext cx="1107884" cy="1251725"/>
      </dsp:txXfrm>
    </dsp:sp>
    <dsp:sp modelId="{C4CFF5F5-D726-463D-AAE0-9D4EB9963CD4}">
      <dsp:nvSpPr>
        <dsp:cNvPr id="0" name=""/>
        <dsp:cNvSpPr/>
      </dsp:nvSpPr>
      <dsp:spPr>
        <a:xfrm>
          <a:off x="2489253" y="1262277"/>
          <a:ext cx="920930" cy="1371593"/>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Care Partner Intact</a:t>
          </a:r>
        </a:p>
      </dsp:txBody>
      <dsp:txXfrm>
        <a:off x="2534209" y="1307233"/>
        <a:ext cx="831018" cy="1281681"/>
      </dsp:txXfrm>
    </dsp:sp>
    <dsp:sp modelId="{DA984FC5-22B8-4CA7-AA10-990673394AC4}">
      <dsp:nvSpPr>
        <dsp:cNvPr id="0" name=""/>
        <dsp:cNvSpPr/>
      </dsp:nvSpPr>
      <dsp:spPr>
        <a:xfrm>
          <a:off x="3527726" y="1002268"/>
          <a:ext cx="1507402" cy="1817671"/>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 tIns="9144" rIns="9144" bIns="9144"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Exercise and Stress Management, Healthy Weight</a:t>
          </a:r>
        </a:p>
      </dsp:txBody>
      <dsp:txXfrm>
        <a:off x="3601311" y="1075853"/>
        <a:ext cx="1360232" cy="1670501"/>
      </dsp:txXfrm>
    </dsp:sp>
    <dsp:sp modelId="{6EE890B5-AB8C-49EB-837A-C1D1146F6BB0}">
      <dsp:nvSpPr>
        <dsp:cNvPr id="0" name=""/>
        <dsp:cNvSpPr/>
      </dsp:nvSpPr>
      <dsp:spPr>
        <a:xfrm>
          <a:off x="5185487" y="1267829"/>
          <a:ext cx="919959" cy="1371593"/>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Update Yearly Testing</a:t>
          </a:r>
        </a:p>
      </dsp:txBody>
      <dsp:txXfrm>
        <a:off x="5230396" y="1312738"/>
        <a:ext cx="830141" cy="1281775"/>
      </dsp:txXfrm>
    </dsp:sp>
    <dsp:sp modelId="{57314563-CCA8-435D-B566-B943DF077A85}">
      <dsp:nvSpPr>
        <dsp:cNvPr id="0" name=""/>
        <dsp:cNvSpPr/>
      </dsp:nvSpPr>
      <dsp:spPr>
        <a:xfrm>
          <a:off x="6248566" y="1271910"/>
          <a:ext cx="918866" cy="1371593"/>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solidFill>
                <a:schemeClr val="bg1"/>
              </a:solidFill>
            </a:rPr>
            <a:t>Notify Team of Changes</a:t>
          </a:r>
        </a:p>
      </dsp:txBody>
      <dsp:txXfrm>
        <a:off x="6293421" y="1316765"/>
        <a:ext cx="829156" cy="1281883"/>
      </dsp:txXfrm>
    </dsp:sp>
    <dsp:sp modelId="{13BF11AF-2BD7-4803-B8CB-683CC1174384}">
      <dsp:nvSpPr>
        <dsp:cNvPr id="0" name=""/>
        <dsp:cNvSpPr/>
      </dsp:nvSpPr>
      <dsp:spPr>
        <a:xfrm>
          <a:off x="7308369" y="1271925"/>
          <a:ext cx="917803" cy="1371593"/>
        </a:xfrm>
        <a:prstGeom prst="roundRect">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 tIns="9144" rIns="9144" bIns="9144"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Send HLA Screens Monthly</a:t>
          </a:r>
        </a:p>
      </dsp:txBody>
      <dsp:txXfrm>
        <a:off x="7353172" y="1316728"/>
        <a:ext cx="828197" cy="12819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30D5C-AF90-4CDA-A30C-EED3A252D146}">
      <dsp:nvSpPr>
        <dsp:cNvPr id="0" name=""/>
        <dsp:cNvSpPr/>
      </dsp:nvSpPr>
      <dsp:spPr>
        <a:xfrm>
          <a:off x="0" y="0"/>
          <a:ext cx="7848600" cy="1241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chemeClr val="bg1"/>
              </a:solidFill>
            </a:rPr>
            <a:t>Clinic Visits</a:t>
          </a:r>
        </a:p>
        <a:p>
          <a:pPr marL="114300" lvl="1" indent="-114300" algn="l" defTabSz="622300">
            <a:lnSpc>
              <a:spcPts val="1400"/>
            </a:lnSpc>
            <a:spcBef>
              <a:spcPct val="0"/>
            </a:spcBef>
            <a:spcAft>
              <a:spcPts val="400"/>
            </a:spcAft>
            <a:buChar char="•"/>
          </a:pPr>
          <a:r>
            <a:rPr lang="en-US" sz="1400" b="1" kern="1200" dirty="0">
              <a:solidFill>
                <a:schemeClr val="bg1"/>
              </a:solidFill>
            </a:rPr>
            <a:t>1 week post discharge with the team</a:t>
          </a:r>
        </a:p>
        <a:p>
          <a:pPr marL="114300" lvl="1" indent="-114300" algn="l" defTabSz="622300">
            <a:lnSpc>
              <a:spcPts val="1400"/>
            </a:lnSpc>
            <a:spcBef>
              <a:spcPct val="0"/>
            </a:spcBef>
            <a:spcAft>
              <a:spcPts val="400"/>
            </a:spcAft>
            <a:buChar char="•"/>
          </a:pPr>
          <a:r>
            <a:rPr lang="en-US" sz="1400" b="1" kern="1200" dirty="0">
              <a:solidFill>
                <a:schemeClr val="bg1"/>
              </a:solidFill>
            </a:rPr>
            <a:t>Monthly with transplant nephrologist or APRN at months 1, 2, 3, 6, 9, 12, then annually </a:t>
          </a:r>
        </a:p>
        <a:p>
          <a:pPr marL="114300" lvl="1" indent="-114300" algn="l" defTabSz="622300">
            <a:lnSpc>
              <a:spcPts val="1400"/>
            </a:lnSpc>
            <a:spcBef>
              <a:spcPct val="0"/>
            </a:spcBef>
            <a:spcAft>
              <a:spcPts val="400"/>
            </a:spcAft>
            <a:buChar char="•"/>
          </a:pPr>
          <a:r>
            <a:rPr lang="en-US" sz="1400" b="1" kern="1200" dirty="0">
              <a:solidFill>
                <a:schemeClr val="bg1"/>
              </a:solidFill>
            </a:rPr>
            <a:t>Reestablish post-transplant care with your local nephrologist at 6 months </a:t>
          </a:r>
        </a:p>
      </dsp:txBody>
      <dsp:txXfrm>
        <a:off x="1725932" y="0"/>
        <a:ext cx="6122667" cy="1241794"/>
      </dsp:txXfrm>
    </dsp:sp>
    <dsp:sp modelId="{38690C14-5A8F-4549-AD21-31F388BDC688}">
      <dsp:nvSpPr>
        <dsp:cNvPr id="0" name=""/>
        <dsp:cNvSpPr/>
      </dsp:nvSpPr>
      <dsp:spPr>
        <a:xfrm>
          <a:off x="128357" y="156671"/>
          <a:ext cx="1371605" cy="9284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77A71-394C-4AD1-A129-7C205D202F37}">
      <dsp:nvSpPr>
        <dsp:cNvPr id="0" name=""/>
        <dsp:cNvSpPr/>
      </dsp:nvSpPr>
      <dsp:spPr>
        <a:xfrm>
          <a:off x="0" y="1398007"/>
          <a:ext cx="7848600" cy="11168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0"/>
            </a:spcAft>
            <a:buNone/>
          </a:pPr>
          <a:r>
            <a:rPr lang="en-US" sz="1600" b="1" kern="1200" dirty="0">
              <a:solidFill>
                <a:schemeClr val="bg1"/>
              </a:solidFill>
            </a:rPr>
            <a:t>Lab Work</a:t>
          </a:r>
        </a:p>
        <a:p>
          <a:pPr marL="0" lvl="0" indent="0" algn="l" defTabSz="711200">
            <a:lnSpc>
              <a:spcPct val="100000"/>
            </a:lnSpc>
            <a:spcBef>
              <a:spcPct val="0"/>
            </a:spcBef>
            <a:spcAft>
              <a:spcPts val="0"/>
            </a:spcAft>
            <a:buNone/>
          </a:pPr>
          <a:r>
            <a:rPr lang="en-US" sz="1400" b="1" kern="1200" dirty="0">
              <a:solidFill>
                <a:schemeClr val="bg1"/>
              </a:solidFill>
            </a:rPr>
            <a:t>1</a:t>
          </a:r>
          <a:r>
            <a:rPr lang="en-US" sz="1400" b="1" kern="1200" baseline="30000" dirty="0">
              <a:solidFill>
                <a:schemeClr val="bg1"/>
              </a:solidFill>
            </a:rPr>
            <a:t>st</a:t>
          </a:r>
          <a:r>
            <a:rPr lang="en-US" sz="1400" b="1" kern="1200" dirty="0">
              <a:solidFill>
                <a:schemeClr val="bg1"/>
              </a:solidFill>
            </a:rPr>
            <a:t> month = Every Monday and Thursday </a:t>
          </a:r>
        </a:p>
        <a:p>
          <a:pPr marL="0" lvl="0" indent="0" algn="l" defTabSz="711200">
            <a:lnSpc>
              <a:spcPct val="100000"/>
            </a:lnSpc>
            <a:spcBef>
              <a:spcPct val="0"/>
            </a:spcBef>
            <a:spcAft>
              <a:spcPts val="0"/>
            </a:spcAft>
            <a:buNone/>
          </a:pPr>
          <a:r>
            <a:rPr lang="en-US" sz="1400" b="1" kern="1200" dirty="0">
              <a:solidFill>
                <a:schemeClr val="bg1"/>
              </a:solidFill>
            </a:rPr>
            <a:t>2</a:t>
          </a:r>
          <a:r>
            <a:rPr lang="en-US" sz="1400" b="1" kern="1200" baseline="30000" dirty="0">
              <a:solidFill>
                <a:schemeClr val="bg1"/>
              </a:solidFill>
            </a:rPr>
            <a:t>nd</a:t>
          </a:r>
          <a:r>
            <a:rPr lang="en-US" sz="1400" b="1" kern="1200" dirty="0">
              <a:solidFill>
                <a:schemeClr val="bg1"/>
              </a:solidFill>
            </a:rPr>
            <a:t> – 4</a:t>
          </a:r>
          <a:r>
            <a:rPr lang="en-US" sz="1400" b="1" kern="1200" baseline="30000" dirty="0">
              <a:solidFill>
                <a:schemeClr val="bg1"/>
              </a:solidFill>
            </a:rPr>
            <a:t>th</a:t>
          </a:r>
          <a:r>
            <a:rPr lang="en-US" sz="1400" b="1" kern="1200" dirty="0">
              <a:solidFill>
                <a:schemeClr val="bg1"/>
              </a:solidFill>
            </a:rPr>
            <a:t> month = Weekly  </a:t>
          </a:r>
        </a:p>
        <a:p>
          <a:pPr marL="0" lvl="0" indent="0" algn="l" defTabSz="711200">
            <a:lnSpc>
              <a:spcPct val="100000"/>
            </a:lnSpc>
            <a:spcBef>
              <a:spcPct val="0"/>
            </a:spcBef>
            <a:spcAft>
              <a:spcPts val="0"/>
            </a:spcAft>
            <a:buNone/>
          </a:pPr>
          <a:r>
            <a:rPr lang="en-US" sz="1400" b="1" kern="1200" dirty="0">
              <a:solidFill>
                <a:schemeClr val="bg1"/>
              </a:solidFill>
            </a:rPr>
            <a:t>4</a:t>
          </a:r>
          <a:r>
            <a:rPr lang="en-US" sz="1400" b="1" kern="1200" baseline="30000" dirty="0">
              <a:solidFill>
                <a:schemeClr val="bg1"/>
              </a:solidFill>
            </a:rPr>
            <a:t>th</a:t>
          </a:r>
          <a:r>
            <a:rPr lang="en-US" sz="1400" b="1" kern="1200" dirty="0">
              <a:solidFill>
                <a:schemeClr val="bg1"/>
              </a:solidFill>
            </a:rPr>
            <a:t> – 12</a:t>
          </a:r>
          <a:r>
            <a:rPr lang="en-US" sz="1400" b="1" kern="1200" baseline="30000" dirty="0">
              <a:solidFill>
                <a:schemeClr val="bg1"/>
              </a:solidFill>
            </a:rPr>
            <a:t>th</a:t>
          </a:r>
          <a:r>
            <a:rPr lang="en-US" sz="1400" b="1" kern="1200" dirty="0">
              <a:solidFill>
                <a:schemeClr val="bg1"/>
              </a:solidFill>
            </a:rPr>
            <a:t> month = Bi-weekly </a:t>
          </a:r>
        </a:p>
      </dsp:txBody>
      <dsp:txXfrm>
        <a:off x="1725932" y="1398007"/>
        <a:ext cx="6122667" cy="1116871"/>
      </dsp:txXfrm>
    </dsp:sp>
    <dsp:sp modelId="{CBF25C29-DA79-4F97-BD03-634BDD7E62C2}">
      <dsp:nvSpPr>
        <dsp:cNvPr id="0" name=""/>
        <dsp:cNvSpPr/>
      </dsp:nvSpPr>
      <dsp:spPr>
        <a:xfrm>
          <a:off x="128357" y="1499240"/>
          <a:ext cx="1371605" cy="91440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11844-C1B1-46B4-BD42-FCE07AF0FD0F}">
      <dsp:nvSpPr>
        <dsp:cNvPr id="0" name=""/>
        <dsp:cNvSpPr/>
      </dsp:nvSpPr>
      <dsp:spPr>
        <a:xfrm>
          <a:off x="0" y="2671091"/>
          <a:ext cx="7848600" cy="1079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chemeClr val="bg1"/>
              </a:solidFill>
            </a:rPr>
            <a:t>Medications</a:t>
          </a:r>
        </a:p>
        <a:p>
          <a:pPr marL="114300" lvl="1" indent="-114300" algn="l" defTabSz="622300">
            <a:lnSpc>
              <a:spcPct val="100000"/>
            </a:lnSpc>
            <a:spcBef>
              <a:spcPct val="0"/>
            </a:spcBef>
            <a:spcAft>
              <a:spcPts val="0"/>
            </a:spcAft>
            <a:buChar char="•"/>
          </a:pPr>
          <a:r>
            <a:rPr lang="en-US" sz="1400" b="1" kern="1200" dirty="0">
              <a:solidFill>
                <a:schemeClr val="bg1"/>
              </a:solidFill>
            </a:rPr>
            <a:t>Twice a day</a:t>
          </a:r>
        </a:p>
        <a:p>
          <a:pPr marL="114300" lvl="1" indent="-114300" algn="l" defTabSz="622300">
            <a:lnSpc>
              <a:spcPct val="100000"/>
            </a:lnSpc>
            <a:spcBef>
              <a:spcPct val="0"/>
            </a:spcBef>
            <a:spcAft>
              <a:spcPts val="0"/>
            </a:spcAft>
            <a:buChar char="•"/>
          </a:pPr>
          <a:r>
            <a:rPr lang="en-US" sz="1400" b="1" kern="1200" dirty="0">
              <a:solidFill>
                <a:schemeClr val="bg1"/>
              </a:solidFill>
            </a:rPr>
            <a:t>Take anti-rejection/immunosuppressant meds for life</a:t>
          </a:r>
        </a:p>
      </dsp:txBody>
      <dsp:txXfrm>
        <a:off x="1725932" y="2671091"/>
        <a:ext cx="6122667" cy="1079646"/>
      </dsp:txXfrm>
    </dsp:sp>
    <dsp:sp modelId="{1A5F909F-6006-4F3D-88BB-0AC2012FAB06}">
      <dsp:nvSpPr>
        <dsp:cNvPr id="0" name=""/>
        <dsp:cNvSpPr/>
      </dsp:nvSpPr>
      <dsp:spPr>
        <a:xfrm>
          <a:off x="128357" y="2755899"/>
          <a:ext cx="1371605" cy="91440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926" b="-382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F8B6C-1228-4A87-B294-305ABFB7AE29}">
      <dsp:nvSpPr>
        <dsp:cNvPr id="0" name=""/>
        <dsp:cNvSpPr/>
      </dsp:nvSpPr>
      <dsp:spPr>
        <a:xfrm>
          <a:off x="0" y="3907584"/>
          <a:ext cx="7848600" cy="93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chemeClr val="bg1"/>
              </a:solidFill>
            </a:rPr>
            <a:t>Unexpected Admissions</a:t>
          </a:r>
        </a:p>
        <a:p>
          <a:pPr marL="114300" lvl="1" indent="-114300" algn="l" defTabSz="622300">
            <a:lnSpc>
              <a:spcPct val="100000"/>
            </a:lnSpc>
            <a:spcBef>
              <a:spcPct val="0"/>
            </a:spcBef>
            <a:spcAft>
              <a:spcPts val="0"/>
            </a:spcAft>
            <a:buChar char="•"/>
          </a:pPr>
          <a:r>
            <a:rPr lang="en-US" sz="1400" b="1" kern="1200" dirty="0">
              <a:solidFill>
                <a:schemeClr val="bg1"/>
              </a:solidFill>
            </a:rPr>
            <a:t>Transplant team keeps a close eye on you</a:t>
          </a:r>
        </a:p>
      </dsp:txBody>
      <dsp:txXfrm>
        <a:off x="1725932" y="3907584"/>
        <a:ext cx="6122667" cy="932400"/>
      </dsp:txXfrm>
    </dsp:sp>
    <dsp:sp modelId="{529517B9-9669-488A-943C-61D3A484278D}">
      <dsp:nvSpPr>
        <dsp:cNvPr id="0" name=""/>
        <dsp:cNvSpPr/>
      </dsp:nvSpPr>
      <dsp:spPr>
        <a:xfrm>
          <a:off x="134479" y="4005651"/>
          <a:ext cx="1371605" cy="73152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solidFill>
                <a:schemeClr val="bg1"/>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7703DCC-EC5F-45B4-9B5F-25932C1E8088}" type="datetimeFigureOut">
              <a:rPr lang="en-US" smtClean="0">
                <a:solidFill>
                  <a:schemeClr val="bg1"/>
                </a:solidFill>
              </a:rPr>
              <a:t>12/14/2021</a:t>
            </a:fld>
            <a:endParaRPr lang="en-US">
              <a:solidFill>
                <a:schemeClr val="bg1"/>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solidFill>
                <a:schemeClr val="bg1"/>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ED51EF-5C4B-47CD-A5F3-CB079C72CC1F}" type="slidenum">
              <a:rPr lang="en-US" smtClean="0">
                <a:solidFill>
                  <a:schemeClr val="bg1"/>
                </a:solidFill>
              </a:rPr>
              <a:t>‹#›</a:t>
            </a:fld>
            <a:endParaRPr lang="en-US">
              <a:solidFill>
                <a:schemeClr val="bg1"/>
              </a:solidFill>
            </a:endParaRPr>
          </a:p>
        </p:txBody>
      </p:sp>
    </p:spTree>
    <p:extLst>
      <p:ext uri="{BB962C8B-B14F-4D97-AF65-F5344CB8AC3E}">
        <p14:creationId xmlns:p14="http://schemas.microsoft.com/office/powerpoint/2010/main" val="174276026"/>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8183D8-50DC-4BC8-B1CE-BAFBC56A4401}" type="datetimeFigureOut">
              <a:rPr lang="en-US" smtClean="0"/>
              <a:t>12/14/2021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20ABA6-356C-4706-BA2B-88A40E464ECB}" type="slidenum">
              <a:rPr lang="en-US" smtClean="0"/>
              <a:t>‹#›</a:t>
            </a:fld>
            <a:endParaRPr lang="en-US"/>
          </a:p>
        </p:txBody>
      </p:sp>
    </p:spTree>
    <p:extLst>
      <p:ext uri="{BB962C8B-B14F-4D97-AF65-F5344CB8AC3E}">
        <p14:creationId xmlns:p14="http://schemas.microsoft.com/office/powerpoint/2010/main" val="406891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1</a:t>
            </a:fld>
            <a:endParaRPr lang="en-US"/>
          </a:p>
        </p:txBody>
      </p:sp>
    </p:spTree>
    <p:extLst>
      <p:ext uri="{BB962C8B-B14F-4D97-AF65-F5344CB8AC3E}">
        <p14:creationId xmlns:p14="http://schemas.microsoft.com/office/powerpoint/2010/main" val="358261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referring providers</a:t>
            </a:r>
            <a:r>
              <a:rPr lang="en-US" baseline="0" dirty="0"/>
              <a:t> and </a:t>
            </a:r>
            <a:r>
              <a:rPr lang="en-US" baseline="0" dirty="0" err="1"/>
              <a:t>bariatrics</a:t>
            </a:r>
            <a:r>
              <a:rPr lang="en-US" baseline="0" dirty="0"/>
              <a:t> </a:t>
            </a:r>
          </a:p>
          <a:p>
            <a:endParaRPr lang="en-US" baseline="0" dirty="0"/>
          </a:p>
          <a:p>
            <a:r>
              <a:rPr lang="en-US" baseline="0" dirty="0">
                <a:solidFill>
                  <a:srgbClr val="FF0000"/>
                </a:solidFill>
              </a:rPr>
              <a:t>Emphasize the </a:t>
            </a:r>
            <a:r>
              <a:rPr lang="en-US" b="1" baseline="0" dirty="0" err="1">
                <a:solidFill>
                  <a:srgbClr val="FF0000"/>
                </a:solidFill>
              </a:rPr>
              <a:t>Carepartner</a:t>
            </a:r>
            <a:r>
              <a:rPr lang="en-US" b="1" baseline="0" dirty="0">
                <a:solidFill>
                  <a:srgbClr val="FF0000"/>
                </a:solidFill>
              </a:rPr>
              <a:t> and the care partner contract and expectations.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5A07B3B-72FC-4AB6-A181-61CF5A4AEB1A}" type="slidenum">
              <a:rPr lang="en-US" smtClean="0"/>
              <a:t>10</a:t>
            </a:fld>
            <a:endParaRPr lang="en-US"/>
          </a:p>
        </p:txBody>
      </p:sp>
    </p:spTree>
    <p:extLst>
      <p:ext uri="{BB962C8B-B14F-4D97-AF65-F5344CB8AC3E}">
        <p14:creationId xmlns:p14="http://schemas.microsoft.com/office/powerpoint/2010/main" val="66100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11</a:t>
            </a:fld>
            <a:endParaRPr lang="en-US"/>
          </a:p>
        </p:txBody>
      </p:sp>
    </p:spTree>
    <p:extLst>
      <p:ext uri="{BB962C8B-B14F-4D97-AF65-F5344CB8AC3E}">
        <p14:creationId xmlns:p14="http://schemas.microsoft.com/office/powerpoint/2010/main" val="206555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to see </a:t>
            </a:r>
            <a:r>
              <a:rPr lang="en-US" dirty="0" err="1"/>
              <a:t>bariatrics</a:t>
            </a:r>
            <a:r>
              <a:rPr lang="en-US" baseline="0" dirty="0"/>
              <a:t> </a:t>
            </a:r>
            <a:endParaRPr lang="en-US" dirty="0"/>
          </a:p>
        </p:txBody>
      </p:sp>
      <p:sp>
        <p:nvSpPr>
          <p:cNvPr id="4" name="Slide Number Placeholder 3"/>
          <p:cNvSpPr>
            <a:spLocks noGrp="1"/>
          </p:cNvSpPr>
          <p:nvPr>
            <p:ph type="sldNum" sz="quarter" idx="10"/>
          </p:nvPr>
        </p:nvSpPr>
        <p:spPr/>
        <p:txBody>
          <a:bodyPr/>
          <a:lstStyle/>
          <a:p>
            <a:fld id="{8B20ABA6-356C-4706-BA2B-88A40E464ECB}" type="slidenum">
              <a:rPr lang="en-US" smtClean="0"/>
              <a:t>12</a:t>
            </a:fld>
            <a:endParaRPr lang="en-US"/>
          </a:p>
        </p:txBody>
      </p:sp>
    </p:spTree>
    <p:extLst>
      <p:ext uri="{BB962C8B-B14F-4D97-AF65-F5344CB8AC3E}">
        <p14:creationId xmlns:p14="http://schemas.microsoft.com/office/powerpoint/2010/main" val="372691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13</a:t>
            </a:fld>
            <a:endParaRPr lang="en-US"/>
          </a:p>
        </p:txBody>
      </p:sp>
    </p:spTree>
    <p:extLst>
      <p:ext uri="{BB962C8B-B14F-4D97-AF65-F5344CB8AC3E}">
        <p14:creationId xmlns:p14="http://schemas.microsoft.com/office/powerpoint/2010/main" val="249413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14</a:t>
            </a:fld>
            <a:endParaRPr lang="en-US"/>
          </a:p>
        </p:txBody>
      </p:sp>
    </p:spTree>
    <p:extLst>
      <p:ext uri="{BB962C8B-B14F-4D97-AF65-F5344CB8AC3E}">
        <p14:creationId xmlns:p14="http://schemas.microsoft.com/office/powerpoint/2010/main" val="263011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15</a:t>
            </a:fld>
            <a:endParaRPr lang="en-US"/>
          </a:p>
        </p:txBody>
      </p:sp>
    </p:spTree>
    <p:extLst>
      <p:ext uri="{BB962C8B-B14F-4D97-AF65-F5344CB8AC3E}">
        <p14:creationId xmlns:p14="http://schemas.microsoft.com/office/powerpoint/2010/main" val="968377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medical benefit for the donor</a:t>
            </a:r>
          </a:p>
        </p:txBody>
      </p:sp>
      <p:sp>
        <p:nvSpPr>
          <p:cNvPr id="4" name="Slide Number Placeholder 3"/>
          <p:cNvSpPr>
            <a:spLocks noGrp="1"/>
          </p:cNvSpPr>
          <p:nvPr>
            <p:ph type="sldNum" sz="quarter" idx="10"/>
          </p:nvPr>
        </p:nvSpPr>
        <p:spPr/>
        <p:txBody>
          <a:bodyPr/>
          <a:lstStyle/>
          <a:p>
            <a:fld id="{5329B2A8-C12C-4A57-ABB1-EFCE44343080}" type="slidenum">
              <a:rPr lang="en-US" smtClean="0"/>
              <a:t>16</a:t>
            </a:fld>
            <a:endParaRPr lang="en-US" dirty="0"/>
          </a:p>
        </p:txBody>
      </p:sp>
    </p:spTree>
    <p:extLst>
      <p:ext uri="{BB962C8B-B14F-4D97-AF65-F5344CB8AC3E}">
        <p14:creationId xmlns:p14="http://schemas.microsoft.com/office/powerpoint/2010/main" val="1499185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17</a:t>
            </a:fld>
            <a:endParaRPr lang="en-US"/>
          </a:p>
        </p:txBody>
      </p:sp>
    </p:spTree>
    <p:extLst>
      <p:ext uri="{BB962C8B-B14F-4D97-AF65-F5344CB8AC3E}">
        <p14:creationId xmlns:p14="http://schemas.microsoft.com/office/powerpoint/2010/main" val="3940044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3F3F"/>
                </a:solidFill>
              </a:rPr>
              <a:t>We will not discuss</a:t>
            </a:r>
            <a:r>
              <a:rPr lang="en-US" b="1" baseline="0" dirty="0">
                <a:solidFill>
                  <a:srgbClr val="FF3F3F"/>
                </a:solidFill>
              </a:rPr>
              <a:t> the living donor evaluation with you at all. </a:t>
            </a:r>
            <a:endParaRPr lang="en-US" b="1" dirty="0">
              <a:solidFill>
                <a:srgbClr val="FF3F3F"/>
              </a:solidFill>
            </a:endParaRPr>
          </a:p>
        </p:txBody>
      </p:sp>
      <p:sp>
        <p:nvSpPr>
          <p:cNvPr id="4" name="Slide Number Placeholder 3"/>
          <p:cNvSpPr>
            <a:spLocks noGrp="1"/>
          </p:cNvSpPr>
          <p:nvPr>
            <p:ph type="sldNum" sz="quarter" idx="10"/>
          </p:nvPr>
        </p:nvSpPr>
        <p:spPr/>
        <p:txBody>
          <a:bodyPr/>
          <a:lstStyle/>
          <a:p>
            <a:fld id="{8B20ABA6-356C-4706-BA2B-88A40E464ECB}" type="slidenum">
              <a:rPr lang="en-US" smtClean="0"/>
              <a:t>18</a:t>
            </a:fld>
            <a:endParaRPr lang="en-US"/>
          </a:p>
        </p:txBody>
      </p:sp>
    </p:spTree>
    <p:extLst>
      <p:ext uri="{BB962C8B-B14F-4D97-AF65-F5344CB8AC3E}">
        <p14:creationId xmlns:p14="http://schemas.microsoft.com/office/powerpoint/2010/main" val="600437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19</a:t>
            </a:fld>
            <a:endParaRPr lang="en-US"/>
          </a:p>
        </p:txBody>
      </p:sp>
    </p:spTree>
    <p:extLst>
      <p:ext uri="{BB962C8B-B14F-4D97-AF65-F5344CB8AC3E}">
        <p14:creationId xmlns:p14="http://schemas.microsoft.com/office/powerpoint/2010/main" val="188971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2</a:t>
            </a:fld>
            <a:endParaRPr lang="en-US"/>
          </a:p>
        </p:txBody>
      </p:sp>
    </p:spTree>
    <p:extLst>
      <p:ext uri="{BB962C8B-B14F-4D97-AF65-F5344CB8AC3E}">
        <p14:creationId xmlns:p14="http://schemas.microsoft.com/office/powerpoint/2010/main" val="2479655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20</a:t>
            </a:fld>
            <a:endParaRPr lang="en-US"/>
          </a:p>
        </p:txBody>
      </p:sp>
    </p:spTree>
    <p:extLst>
      <p:ext uri="{BB962C8B-B14F-4D97-AF65-F5344CB8AC3E}">
        <p14:creationId xmlns:p14="http://schemas.microsoft.com/office/powerpoint/2010/main" val="290036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21</a:t>
            </a:fld>
            <a:endParaRPr lang="en-US"/>
          </a:p>
        </p:txBody>
      </p:sp>
    </p:spTree>
    <p:extLst>
      <p:ext uri="{BB962C8B-B14F-4D97-AF65-F5344CB8AC3E}">
        <p14:creationId xmlns:p14="http://schemas.microsoft.com/office/powerpoint/2010/main" val="402904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they will not be given their</a:t>
            </a:r>
            <a:r>
              <a:rPr lang="en-US" baseline="0" dirty="0"/>
              <a:t> exact score as it can change </a:t>
            </a:r>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25</a:t>
            </a:fld>
            <a:endParaRPr lang="en-US"/>
          </a:p>
        </p:txBody>
      </p:sp>
    </p:spTree>
    <p:extLst>
      <p:ext uri="{BB962C8B-B14F-4D97-AF65-F5344CB8AC3E}">
        <p14:creationId xmlns:p14="http://schemas.microsoft.com/office/powerpoint/2010/main" val="4029040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a:t>
            </a:r>
            <a:r>
              <a:rPr lang="en-US" baseline="0" dirty="0"/>
              <a:t> you have a living donor you must still be placed on the wait list per UNOS policy </a:t>
            </a:r>
            <a:endParaRPr lang="en-US" dirty="0"/>
          </a:p>
        </p:txBody>
      </p:sp>
      <p:sp>
        <p:nvSpPr>
          <p:cNvPr id="4" name="Slide Number Placeholder 3"/>
          <p:cNvSpPr>
            <a:spLocks noGrp="1"/>
          </p:cNvSpPr>
          <p:nvPr>
            <p:ph type="sldNum" sz="quarter" idx="10"/>
          </p:nvPr>
        </p:nvSpPr>
        <p:spPr/>
        <p:txBody>
          <a:bodyPr/>
          <a:lstStyle/>
          <a:p>
            <a:fld id="{8B20ABA6-356C-4706-BA2B-88A40E464ECB}" type="slidenum">
              <a:rPr lang="en-US" smtClean="0"/>
              <a:t>27</a:t>
            </a:fld>
            <a:endParaRPr lang="en-US"/>
          </a:p>
        </p:txBody>
      </p:sp>
    </p:spTree>
    <p:extLst>
      <p:ext uri="{BB962C8B-B14F-4D97-AF65-F5344CB8AC3E}">
        <p14:creationId xmlns:p14="http://schemas.microsoft.com/office/powerpoint/2010/main" val="280272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28</a:t>
            </a:fld>
            <a:endParaRPr lang="en-US"/>
          </a:p>
        </p:txBody>
      </p:sp>
    </p:spTree>
    <p:extLst>
      <p:ext uri="{BB962C8B-B14F-4D97-AF65-F5344CB8AC3E}">
        <p14:creationId xmlns:p14="http://schemas.microsoft.com/office/powerpoint/2010/main" val="410016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29</a:t>
            </a:fld>
            <a:endParaRPr lang="en-US"/>
          </a:p>
        </p:txBody>
      </p:sp>
    </p:spTree>
    <p:extLst>
      <p:ext uri="{BB962C8B-B14F-4D97-AF65-F5344CB8AC3E}">
        <p14:creationId xmlns:p14="http://schemas.microsoft.com/office/powerpoint/2010/main" val="12726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30</a:t>
            </a:fld>
            <a:endParaRPr lang="en-US"/>
          </a:p>
        </p:txBody>
      </p:sp>
    </p:spTree>
    <p:extLst>
      <p:ext uri="{BB962C8B-B14F-4D97-AF65-F5344CB8AC3E}">
        <p14:creationId xmlns:p14="http://schemas.microsoft.com/office/powerpoint/2010/main" val="1343355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31</a:t>
            </a:fld>
            <a:endParaRPr lang="en-US"/>
          </a:p>
        </p:txBody>
      </p:sp>
    </p:spTree>
    <p:extLst>
      <p:ext uri="{BB962C8B-B14F-4D97-AF65-F5344CB8AC3E}">
        <p14:creationId xmlns:p14="http://schemas.microsoft.com/office/powerpoint/2010/main" val="3363497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primary and backup for offers means.</a:t>
            </a:r>
          </a:p>
          <a:p>
            <a:r>
              <a:rPr lang="en-US" baseline="0" dirty="0"/>
              <a:t>The transplant may fall thru even in you are already in pre-op. </a:t>
            </a:r>
            <a:endParaRPr lang="en-US" dirty="0"/>
          </a:p>
        </p:txBody>
      </p:sp>
      <p:sp>
        <p:nvSpPr>
          <p:cNvPr id="4" name="Slide Number Placeholder 3"/>
          <p:cNvSpPr>
            <a:spLocks noGrp="1"/>
          </p:cNvSpPr>
          <p:nvPr>
            <p:ph type="sldNum" sz="quarter" idx="10"/>
          </p:nvPr>
        </p:nvSpPr>
        <p:spPr/>
        <p:txBody>
          <a:bodyPr/>
          <a:lstStyle/>
          <a:p>
            <a:fld id="{CD12F42B-259A-462C-87F9-BB84E3BB004C}" type="slidenum">
              <a:rPr lang="en-US" smtClean="0"/>
              <a:t>32</a:t>
            </a:fld>
            <a:endParaRPr lang="en-US"/>
          </a:p>
        </p:txBody>
      </p:sp>
    </p:spTree>
    <p:extLst>
      <p:ext uri="{BB962C8B-B14F-4D97-AF65-F5344CB8AC3E}">
        <p14:creationId xmlns:p14="http://schemas.microsoft.com/office/powerpoint/2010/main" val="1763548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33</a:t>
            </a:fld>
            <a:endParaRPr lang="en-US"/>
          </a:p>
        </p:txBody>
      </p:sp>
    </p:spTree>
    <p:extLst>
      <p:ext uri="{BB962C8B-B14F-4D97-AF65-F5344CB8AC3E}">
        <p14:creationId xmlns:p14="http://schemas.microsoft.com/office/powerpoint/2010/main" val="415559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In-center hemodialysis, home hemodialysis, peritoneal</a:t>
            </a:r>
            <a:r>
              <a:rPr lang="en-US" baseline="0" dirty="0"/>
              <a:t> dialysis</a:t>
            </a:r>
          </a:p>
        </p:txBody>
      </p:sp>
      <p:sp>
        <p:nvSpPr>
          <p:cNvPr id="4" name="Slide Number Placeholder 3"/>
          <p:cNvSpPr>
            <a:spLocks noGrp="1"/>
          </p:cNvSpPr>
          <p:nvPr>
            <p:ph type="sldNum" sz="quarter" idx="10"/>
          </p:nvPr>
        </p:nvSpPr>
        <p:spPr/>
        <p:txBody>
          <a:bodyPr/>
          <a:lstStyle/>
          <a:p>
            <a:fld id="{35A07B3B-72FC-4AB6-A181-61CF5A4AEB1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5629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34</a:t>
            </a:fld>
            <a:endParaRPr lang="en-US"/>
          </a:p>
        </p:txBody>
      </p:sp>
    </p:spTree>
    <p:extLst>
      <p:ext uri="{BB962C8B-B14F-4D97-AF65-F5344CB8AC3E}">
        <p14:creationId xmlns:p14="http://schemas.microsoft.com/office/powerpoint/2010/main" val="3682221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35</a:t>
            </a:fld>
            <a:endParaRPr lang="en-US"/>
          </a:p>
        </p:txBody>
      </p:sp>
    </p:spTree>
    <p:extLst>
      <p:ext uri="{BB962C8B-B14F-4D97-AF65-F5344CB8AC3E}">
        <p14:creationId xmlns:p14="http://schemas.microsoft.com/office/powerpoint/2010/main" val="4078503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36</a:t>
            </a:fld>
            <a:endParaRPr lang="en-US"/>
          </a:p>
        </p:txBody>
      </p:sp>
    </p:spTree>
    <p:extLst>
      <p:ext uri="{BB962C8B-B14F-4D97-AF65-F5344CB8AC3E}">
        <p14:creationId xmlns:p14="http://schemas.microsoft.com/office/powerpoint/2010/main" val="187995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07B3B-72FC-4AB6-A181-61CF5A4AEB1A}" type="slidenum">
              <a:rPr lang="en-US" smtClean="0"/>
              <a:t>37</a:t>
            </a:fld>
            <a:endParaRPr lang="en-US"/>
          </a:p>
        </p:txBody>
      </p:sp>
    </p:spTree>
    <p:extLst>
      <p:ext uri="{BB962C8B-B14F-4D97-AF65-F5344CB8AC3E}">
        <p14:creationId xmlns:p14="http://schemas.microsoft.com/office/powerpoint/2010/main" val="3424037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38</a:t>
            </a:fld>
            <a:endParaRPr lang="en-US"/>
          </a:p>
        </p:txBody>
      </p:sp>
    </p:spTree>
    <p:extLst>
      <p:ext uri="{BB962C8B-B14F-4D97-AF65-F5344CB8AC3E}">
        <p14:creationId xmlns:p14="http://schemas.microsoft.com/office/powerpoint/2010/main" val="1568052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pertains for diabetics</a:t>
            </a:r>
          </a:p>
          <a:p>
            <a:r>
              <a:rPr lang="en-US" dirty="0"/>
              <a:t>“kidney” transplant in last line</a:t>
            </a:r>
          </a:p>
        </p:txBody>
      </p:sp>
      <p:sp>
        <p:nvSpPr>
          <p:cNvPr id="4" name="Slide Number Placeholder 3"/>
          <p:cNvSpPr>
            <a:spLocks noGrp="1"/>
          </p:cNvSpPr>
          <p:nvPr>
            <p:ph type="sldNum" sz="quarter" idx="10"/>
          </p:nvPr>
        </p:nvSpPr>
        <p:spPr/>
        <p:txBody>
          <a:bodyPr/>
          <a:lstStyle/>
          <a:p>
            <a:fld id="{35A07B3B-72FC-4AB6-A181-61CF5A4AEB1A}" type="slidenum">
              <a:rPr lang="en-US" smtClean="0"/>
              <a:t>39</a:t>
            </a:fld>
            <a:endParaRPr lang="en-US"/>
          </a:p>
        </p:txBody>
      </p:sp>
    </p:spTree>
    <p:extLst>
      <p:ext uri="{BB962C8B-B14F-4D97-AF65-F5344CB8AC3E}">
        <p14:creationId xmlns:p14="http://schemas.microsoft.com/office/powerpoint/2010/main" val="4048158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40</a:t>
            </a:fld>
            <a:endParaRPr lang="en-US"/>
          </a:p>
        </p:txBody>
      </p:sp>
    </p:spTree>
    <p:extLst>
      <p:ext uri="{BB962C8B-B14F-4D97-AF65-F5344CB8AC3E}">
        <p14:creationId xmlns:p14="http://schemas.microsoft.com/office/powerpoint/2010/main" val="674117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41</a:t>
            </a:fld>
            <a:endParaRPr lang="en-US"/>
          </a:p>
        </p:txBody>
      </p:sp>
    </p:spTree>
    <p:extLst>
      <p:ext uri="{BB962C8B-B14F-4D97-AF65-F5344CB8AC3E}">
        <p14:creationId xmlns:p14="http://schemas.microsoft.com/office/powerpoint/2010/main" val="2276362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42</a:t>
            </a:fld>
            <a:endParaRPr lang="en-US"/>
          </a:p>
        </p:txBody>
      </p:sp>
    </p:spTree>
    <p:extLst>
      <p:ext uri="{BB962C8B-B14F-4D97-AF65-F5344CB8AC3E}">
        <p14:creationId xmlns:p14="http://schemas.microsoft.com/office/powerpoint/2010/main" val="1563199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43</a:t>
            </a:fld>
            <a:endParaRPr lang="en-US"/>
          </a:p>
        </p:txBody>
      </p:sp>
    </p:spTree>
    <p:extLst>
      <p:ext uri="{BB962C8B-B14F-4D97-AF65-F5344CB8AC3E}">
        <p14:creationId xmlns:p14="http://schemas.microsoft.com/office/powerpoint/2010/main" val="420044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a:t>
            </a:fld>
            <a:endParaRPr lang="en-US"/>
          </a:p>
        </p:txBody>
      </p:sp>
    </p:spTree>
    <p:extLst>
      <p:ext uri="{BB962C8B-B14F-4D97-AF65-F5344CB8AC3E}">
        <p14:creationId xmlns:p14="http://schemas.microsoft.com/office/powerpoint/2010/main" val="85099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44</a:t>
            </a:fld>
            <a:endParaRPr lang="en-US"/>
          </a:p>
        </p:txBody>
      </p:sp>
    </p:spTree>
    <p:extLst>
      <p:ext uri="{BB962C8B-B14F-4D97-AF65-F5344CB8AC3E}">
        <p14:creationId xmlns:p14="http://schemas.microsoft.com/office/powerpoint/2010/main" val="2454423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45</a:t>
            </a:fld>
            <a:endParaRPr lang="en-US"/>
          </a:p>
        </p:txBody>
      </p:sp>
    </p:spTree>
    <p:extLst>
      <p:ext uri="{BB962C8B-B14F-4D97-AF65-F5344CB8AC3E}">
        <p14:creationId xmlns:p14="http://schemas.microsoft.com/office/powerpoint/2010/main" val="3043905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46</a:t>
            </a:fld>
            <a:endParaRPr lang="en-US"/>
          </a:p>
        </p:txBody>
      </p:sp>
    </p:spTree>
    <p:extLst>
      <p:ext uri="{BB962C8B-B14F-4D97-AF65-F5344CB8AC3E}">
        <p14:creationId xmlns:p14="http://schemas.microsoft.com/office/powerpoint/2010/main" val="2484387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47</a:t>
            </a:fld>
            <a:endParaRPr lang="en-US"/>
          </a:p>
        </p:txBody>
      </p:sp>
    </p:spTree>
    <p:extLst>
      <p:ext uri="{BB962C8B-B14F-4D97-AF65-F5344CB8AC3E}">
        <p14:creationId xmlns:p14="http://schemas.microsoft.com/office/powerpoint/2010/main" val="1777667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48</a:t>
            </a:fld>
            <a:endParaRPr lang="en-US"/>
          </a:p>
        </p:txBody>
      </p:sp>
    </p:spTree>
    <p:extLst>
      <p:ext uri="{BB962C8B-B14F-4D97-AF65-F5344CB8AC3E}">
        <p14:creationId xmlns:p14="http://schemas.microsoft.com/office/powerpoint/2010/main" val="1916299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49</a:t>
            </a:fld>
            <a:endParaRPr lang="en-US"/>
          </a:p>
        </p:txBody>
      </p:sp>
    </p:spTree>
    <p:extLst>
      <p:ext uri="{BB962C8B-B14F-4D97-AF65-F5344CB8AC3E}">
        <p14:creationId xmlns:p14="http://schemas.microsoft.com/office/powerpoint/2010/main" val="5978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0ABA6-356C-4706-BA2B-88A40E464ECB}" type="slidenum">
              <a:rPr lang="en-US" smtClean="0"/>
              <a:t>5</a:t>
            </a:fld>
            <a:endParaRPr lang="en-US"/>
          </a:p>
        </p:txBody>
      </p:sp>
    </p:spTree>
    <p:extLst>
      <p:ext uri="{BB962C8B-B14F-4D97-AF65-F5344CB8AC3E}">
        <p14:creationId xmlns:p14="http://schemas.microsoft.com/office/powerpoint/2010/main" val="413643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6</a:t>
            </a:fld>
            <a:endParaRPr lang="en-US"/>
          </a:p>
        </p:txBody>
      </p:sp>
    </p:spTree>
    <p:extLst>
      <p:ext uri="{BB962C8B-B14F-4D97-AF65-F5344CB8AC3E}">
        <p14:creationId xmlns:p14="http://schemas.microsoft.com/office/powerpoint/2010/main" val="170886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7</a:t>
            </a:fld>
            <a:endParaRPr lang="en-US"/>
          </a:p>
        </p:txBody>
      </p:sp>
    </p:spTree>
    <p:extLst>
      <p:ext uri="{BB962C8B-B14F-4D97-AF65-F5344CB8AC3E}">
        <p14:creationId xmlns:p14="http://schemas.microsoft.com/office/powerpoint/2010/main" val="337908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0ABA6-356C-4706-BA2B-88A40E464ECB}" type="slidenum">
              <a:rPr lang="en-US" smtClean="0"/>
              <a:t>8</a:t>
            </a:fld>
            <a:endParaRPr lang="en-US"/>
          </a:p>
        </p:txBody>
      </p:sp>
    </p:spTree>
    <p:extLst>
      <p:ext uri="{BB962C8B-B14F-4D97-AF65-F5344CB8AC3E}">
        <p14:creationId xmlns:p14="http://schemas.microsoft.com/office/powerpoint/2010/main" val="129321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Recipients of a Kidney Transplant Have a Longer Life Expectancy Than Patients Who Remain on Dialysis</a:t>
            </a:r>
          </a:p>
          <a:p>
            <a:endParaRPr lang="en-US" b="1" dirty="0"/>
          </a:p>
          <a:p>
            <a:pPr marL="173422" indent="-173422"/>
            <a:r>
              <a:rPr lang="en-US" dirty="0"/>
              <a:t>This slide shows the years of expected remaining lifetime for patients on dialysis (orange bars) compared with recipients of a kidney transplant (blue bars) in 5-year age increments</a:t>
            </a:r>
          </a:p>
          <a:p>
            <a:pPr marL="173422" indent="-173422"/>
            <a:r>
              <a:rPr lang="en-US" dirty="0"/>
              <a:t>Based on estimates from 2012, recipients of a kidney transplant, regardless of age, can expect to have about 2.5 times more remaining years of life compared to patients </a:t>
            </a:r>
            <a:br>
              <a:rPr lang="en-US" dirty="0"/>
            </a:br>
            <a:r>
              <a:rPr lang="en-US" dirty="0"/>
              <a:t>on dialysis</a:t>
            </a:r>
          </a:p>
          <a:p>
            <a:pPr marL="173422" indent="-173422"/>
            <a:r>
              <a:rPr lang="en-US" dirty="0"/>
              <a:t>Similar trends were observed across genders and various races</a:t>
            </a:r>
            <a:endParaRPr lang="en-US" b="1" dirty="0"/>
          </a:p>
          <a:p>
            <a:pPr marL="0" indent="0">
              <a:buNone/>
            </a:pPr>
            <a:endParaRPr lang="en-US" b="1" dirty="0"/>
          </a:p>
          <a:p>
            <a:pPr marL="0" indent="0">
              <a:buNone/>
            </a:pPr>
            <a:r>
              <a:rPr lang="en-US" b="1" dirty="0"/>
              <a:t>Reference:</a:t>
            </a:r>
          </a:p>
          <a:p>
            <a:pPr marL="0" indent="0">
              <a:buNone/>
            </a:pPr>
            <a:r>
              <a:rPr lang="en-US" dirty="0"/>
              <a:t>United States Renal Data System (USRDS). 2014 ADR chapters. http://www.usrds.org/2014/view/default.aspx. Accessed February 11, 2016. </a:t>
            </a:r>
          </a:p>
        </p:txBody>
      </p:sp>
      <p:sp>
        <p:nvSpPr>
          <p:cNvPr id="4" name="Slide Number Placeholder 3"/>
          <p:cNvSpPr>
            <a:spLocks noGrp="1"/>
          </p:cNvSpPr>
          <p:nvPr>
            <p:ph type="sldNum" sz="quarter" idx="10"/>
          </p:nvPr>
        </p:nvSpPr>
        <p:spPr/>
        <p:txBody>
          <a:bodyPr/>
          <a:lstStyle/>
          <a:p>
            <a:fld id="{E14C584A-2F0B-410F-8373-0006F4472D64}" type="slidenum">
              <a:rPr lang="en-US" smtClean="0"/>
              <a:t>9</a:t>
            </a:fld>
            <a:endParaRPr lang="en-US"/>
          </a:p>
        </p:txBody>
      </p:sp>
    </p:spTree>
    <p:extLst>
      <p:ext uri="{BB962C8B-B14F-4D97-AF65-F5344CB8AC3E}">
        <p14:creationId xmlns:p14="http://schemas.microsoft.com/office/powerpoint/2010/main" val="2131992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_bkg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2124560"/>
            <a:ext cx="7328783" cy="1470025"/>
          </a:xfrm>
        </p:spPr>
        <p:txBody>
          <a:bodyPr anchor="b">
            <a:noAutofit/>
          </a:bodyPr>
          <a:lstStyle>
            <a:lvl1pPr algn="l">
              <a:lnSpc>
                <a:spcPct val="80000"/>
              </a:lnSpc>
              <a:defRPr sz="60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19" y="3834683"/>
            <a:ext cx="7328783" cy="688511"/>
          </a:xfrm>
        </p:spPr>
        <p:txBody>
          <a:bodyPr>
            <a:normAutofit/>
          </a:bodyPr>
          <a:lstStyle>
            <a:lvl1pPr marL="0" indent="0" algn="l">
              <a:buNone/>
              <a:defRPr sz="3200" b="1" i="0" baseline="0">
                <a:solidFill>
                  <a:srgbClr val="C3CD7B"/>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97659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sz="4000"/>
            </a:lvl1pPr>
          </a:lstStyle>
          <a:p>
            <a:r>
              <a:rPr lang="en-US" dirty="0"/>
              <a:t>Click to edit Master title style</a:t>
            </a:r>
          </a:p>
        </p:txBody>
      </p:sp>
      <p:sp>
        <p:nvSpPr>
          <p:cNvPr id="3" name="Content Placeholder 2"/>
          <p:cNvSpPr>
            <a:spLocks noGrp="1"/>
          </p:cNvSpPr>
          <p:nvPr>
            <p:ph idx="1"/>
          </p:nvPr>
        </p:nvSpPr>
        <p:spPr>
          <a:xfrm>
            <a:off x="956667" y="1614115"/>
            <a:ext cx="7606426" cy="4238045"/>
          </a:xfrm>
        </p:spPr>
        <p:txBody>
          <a:bodyPr>
            <a:normAutofit/>
          </a:bodyPr>
          <a:lstStyle>
            <a:lvl1pPr marL="231775" indent="-231775">
              <a:lnSpc>
                <a:spcPct val="100000"/>
              </a:lnSpc>
              <a:spcBef>
                <a:spcPts val="0"/>
              </a:spcBef>
              <a:spcAft>
                <a:spcPts val="600"/>
              </a:spcAft>
              <a:buSzPct val="120000"/>
              <a:buFont typeface="Arial" panose="020B0604020202020204" pitchFamily="34" charset="0"/>
              <a:buChar char="•"/>
              <a:defRPr sz="2400"/>
            </a:lvl1pPr>
            <a:lvl2pPr marL="576263" indent="-234950">
              <a:lnSpc>
                <a:spcPct val="100000"/>
              </a:lnSpc>
              <a:spcBef>
                <a:spcPts val="0"/>
              </a:spcBef>
              <a:spcAft>
                <a:spcPts val="600"/>
              </a:spcAft>
              <a:buSzPct val="100000"/>
              <a:buFont typeface="Wingdings" panose="05000000000000000000" pitchFamily="2" charset="2"/>
              <a:buChar char="§"/>
              <a:defRPr sz="2400">
                <a:latin typeface="Arial"/>
                <a:cs typeface="Arial"/>
              </a:defRPr>
            </a:lvl2pPr>
            <a:lvl3pPr marL="914400" indent="-230188">
              <a:lnSpc>
                <a:spcPct val="100000"/>
              </a:lnSpc>
              <a:spcBef>
                <a:spcPts val="0"/>
              </a:spcBef>
              <a:spcAft>
                <a:spcPts val="600"/>
              </a:spcAft>
              <a:buSzPct val="80000"/>
              <a:buFont typeface="Courier New" panose="02070309020205020404" pitchFamily="49" charset="0"/>
              <a:buChar char="o"/>
              <a:tabLst/>
              <a:defRPr sz="2400"/>
            </a:lvl3pPr>
            <a:lvl4pPr marL="1255713" indent="-227013">
              <a:lnSpc>
                <a:spcPct val="100000"/>
              </a:lnSpc>
              <a:spcBef>
                <a:spcPts val="0"/>
              </a:spcBef>
              <a:spcAft>
                <a:spcPts val="600"/>
              </a:spcAft>
              <a:buSzPct val="80000"/>
              <a:tabLst/>
              <a:defRPr sz="2400"/>
            </a:lvl4pPr>
            <a:lvl5pPr marL="1598613" indent="-230188">
              <a:lnSpc>
                <a:spcPct val="100000"/>
              </a:lnSpc>
              <a:spcBef>
                <a:spcPts val="0"/>
              </a:spcBef>
              <a:spcAft>
                <a:spcPts val="600"/>
              </a:spcAft>
              <a:buSzPct val="80000"/>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327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844571"/>
          </a:xfrm>
        </p:spPr>
        <p:txBody>
          <a:bodyPr tIns="0" bIns="0"/>
          <a:lstStyle>
            <a:lvl1pPr>
              <a:defRPr sz="4000"/>
            </a:lvl1pPr>
          </a:lstStyle>
          <a:p>
            <a:r>
              <a:rPr lang="en-US" dirty="0"/>
              <a:t>Click to edit Master title style</a:t>
            </a:r>
          </a:p>
        </p:txBody>
      </p:sp>
      <p:sp>
        <p:nvSpPr>
          <p:cNvPr id="3" name="Text Placeholder 2"/>
          <p:cNvSpPr>
            <a:spLocks noGrp="1"/>
          </p:cNvSpPr>
          <p:nvPr>
            <p:ph type="body" idx="1"/>
          </p:nvPr>
        </p:nvSpPr>
        <p:spPr>
          <a:xfrm>
            <a:off x="956438" y="2234317"/>
            <a:ext cx="3657600" cy="3702028"/>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39" y="1598834"/>
            <a:ext cx="7606654" cy="457200"/>
          </a:xfrm>
        </p:spPr>
        <p:txBody>
          <a:bodyPr tIns="0" bIns="0" anchor="t"/>
          <a:lstStyle>
            <a:lvl1pPr>
              <a:defRPr b="1">
                <a:solidFill>
                  <a:srgbClr val="989EA3"/>
                </a:solidFill>
              </a:defRPr>
            </a:lvl1pPr>
          </a:lstStyle>
          <a:p>
            <a:pPr lvl="0"/>
            <a:r>
              <a:rPr lang="en-US" dirty="0"/>
              <a:t>Click to edit Master text styles</a:t>
            </a:r>
          </a:p>
        </p:txBody>
      </p:sp>
      <p:sp>
        <p:nvSpPr>
          <p:cNvPr id="5" name="Text Placeholder 2"/>
          <p:cNvSpPr>
            <a:spLocks noGrp="1"/>
          </p:cNvSpPr>
          <p:nvPr>
            <p:ph type="body" idx="14"/>
          </p:nvPr>
        </p:nvSpPr>
        <p:spPr>
          <a:xfrm>
            <a:off x="4905493" y="2234317"/>
            <a:ext cx="3657600" cy="3709170"/>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Closing_bkg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696200" y="6477000"/>
            <a:ext cx="914400" cy="274320"/>
          </a:xfrm>
          <a:prstGeom prst="rect">
            <a:avLst/>
          </a:prstGeom>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p:cNvSpPr>
            <a:spLocks noGrp="1"/>
          </p:cNvSpPr>
          <p:nvPr>
            <p:ph type="ftr" sz="quarter" idx="10"/>
          </p:nvPr>
        </p:nvSpPr>
        <p:spPr>
          <a:xfrm>
            <a:off x="3581400" y="6477000"/>
            <a:ext cx="1981200" cy="304800"/>
          </a:xfrm>
          <a:prstGeom prst="rect">
            <a:avLst/>
          </a:prstGeom>
        </p:spPr>
        <p:txBody>
          <a:bodyPr/>
          <a:lstStyle/>
          <a:p>
            <a:r>
              <a:rPr lang="en-US"/>
              <a:t>data from USRDS 2015 Annual Data Report; 1-year data from 2011, 5-year data from 2007, and 10-year data are from 2002</a:t>
            </a:r>
            <a:endParaRPr lang="en-US" dirty="0"/>
          </a:p>
        </p:txBody>
      </p:sp>
    </p:spTree>
    <p:extLst>
      <p:ext uri="{BB962C8B-B14F-4D97-AF65-F5344CB8AC3E}">
        <p14:creationId xmlns:p14="http://schemas.microsoft.com/office/powerpoint/2010/main" val="298546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58CFB3-1558-425A-B71D-48D6F0988EA4}"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B3342-9D5A-453E-B1E5-19FAC1BFA04B}" type="slidenum">
              <a:rPr lang="en-US" smtClean="0"/>
              <a:t>‹#›</a:t>
            </a:fld>
            <a:endParaRPr lang="en-US"/>
          </a:p>
        </p:txBody>
      </p:sp>
    </p:spTree>
    <p:extLst>
      <p:ext uri="{BB962C8B-B14F-4D97-AF65-F5344CB8AC3E}">
        <p14:creationId xmlns:p14="http://schemas.microsoft.com/office/powerpoint/2010/main" val="24301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8" name="Picture 7" descr="Content_bkg_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79929"/>
            <a:ext cx="7606427" cy="84457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956667" y="1598212"/>
            <a:ext cx="7606426" cy="4253948"/>
          </a:xfrm>
          <a:prstGeom prst="rect">
            <a:avLst/>
          </a:prstGeom>
        </p:spPr>
        <p:txBody>
          <a:bodyPr vert="horz" lIns="91440" tIns="45720" rIns="91440" bIns="45720" rtlCol="0">
            <a:normAutofit/>
          </a:bodyPr>
          <a:lstStyle/>
          <a:p>
            <a:pPr lvl="0"/>
            <a:r>
              <a:rPr lang="en-US" dirty="0"/>
              <a:t>Content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21" r:id="rId1"/>
    <p:sldLayoutId id="2147483729" r:id="rId2"/>
    <p:sldLayoutId id="2147483722" r:id="rId3"/>
    <p:sldLayoutId id="2147483728" r:id="rId4"/>
    <p:sldLayoutId id="2147483727" r:id="rId5"/>
    <p:sldLayoutId id="2147483730" r:id="rId6"/>
    <p:sldLayoutId id="2147483731" r:id="rId7"/>
  </p:sldLayoutIdLst>
  <p:txStyles>
    <p:titleStyle>
      <a:lvl1pPr algn="l" defTabSz="457200" rtl="0" eaLnBrk="1" latinLnBrk="0" hangingPunct="1">
        <a:lnSpc>
          <a:spcPct val="90000"/>
        </a:lnSpc>
        <a:spcBef>
          <a:spcPct val="0"/>
        </a:spcBef>
        <a:buNone/>
        <a:defRPr sz="4000" b="1" i="0" kern="1200" baseline="0">
          <a:solidFill>
            <a:srgbClr val="AC1F2D"/>
          </a:solidFill>
          <a:latin typeface="Arial"/>
          <a:ea typeface="+mj-ea"/>
          <a:cs typeface="Arial"/>
        </a:defRPr>
      </a:lvl1pPr>
    </p:titleStyle>
    <p:bodyStyle>
      <a:lvl1pPr marL="0" indent="0" algn="l" defTabSz="457200" rtl="0" eaLnBrk="1" latinLnBrk="0" hangingPunct="1">
        <a:lnSpc>
          <a:spcPct val="100000"/>
        </a:lnSpc>
        <a:spcBef>
          <a:spcPts val="0"/>
        </a:spcBef>
        <a:spcAft>
          <a:spcPts val="600"/>
        </a:spcAft>
        <a:buFontTx/>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460375" indent="-228600" algn="l" defTabSz="457200" rtl="0" eaLnBrk="1" latinLnBrk="0" hangingPunct="1">
        <a:lnSpc>
          <a:spcPct val="100000"/>
        </a:lnSpc>
        <a:spcBef>
          <a:spcPts val="0"/>
        </a:spcBef>
        <a:spcAft>
          <a:spcPts val="600"/>
        </a:spcAft>
        <a:buFont typeface="Arial"/>
        <a:buChar char="•"/>
        <a:defRPr sz="2400" kern="1200">
          <a:solidFill>
            <a:schemeClr val="tx1"/>
          </a:solidFill>
          <a:latin typeface="Arial"/>
          <a:ea typeface="+mn-ea"/>
          <a:cs typeface="Arial"/>
        </a:defRPr>
      </a:lvl3pPr>
      <a:lvl4pPr marL="915988" indent="-228600" algn="l" defTabSz="457200" rtl="0" eaLnBrk="1" latinLnBrk="0" hangingPunct="1">
        <a:lnSpc>
          <a:spcPct val="100000"/>
        </a:lnSpc>
        <a:spcBef>
          <a:spcPts val="0"/>
        </a:spcBef>
        <a:spcAft>
          <a:spcPts val="600"/>
        </a:spcAft>
        <a:buFont typeface="Arial"/>
        <a:buChar char="–"/>
        <a:defRPr sz="2400" kern="1200">
          <a:solidFill>
            <a:schemeClr val="tx1"/>
          </a:solidFill>
          <a:latin typeface="Arial"/>
          <a:ea typeface="+mn-ea"/>
          <a:cs typeface="Arial"/>
        </a:defRPr>
      </a:lvl4pPr>
      <a:lvl5pPr marL="1376363" indent="-231775" algn="l" defTabSz="457200" rtl="0" eaLnBrk="1" latinLnBrk="0" hangingPunct="1">
        <a:lnSpc>
          <a:spcPct val="100000"/>
        </a:lnSpc>
        <a:spcBef>
          <a:spcPts val="0"/>
        </a:spcBef>
        <a:spcAft>
          <a:spcPts val="600"/>
        </a:spcAft>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imgres?imgurl&amp;imgrefurl=http://www.dartmouth-hitchcock.org/transplantation/kidney_transplant_surgery.html&amp;h=0&amp;w=0&amp;tbnid=vbHaW2G4wPvHqM&amp;zoom=1&amp;tbnh=181&amp;tbnw=278&amp;docid=D5aTn5hVTJFJzM&amp;hl=en&amp;tbm=isch&amp;ei=_11mVOPWCMLfoAT-loIQ&amp;ved=0CA0QsCUoAw"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nebraskamed.com/transplant"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p:txBody>
          <a:bodyPr/>
          <a:lstStyle/>
          <a:p>
            <a:r>
              <a:rPr lang="en-US" sz="6000" dirty="0"/>
              <a:t>Kidney Transplantation </a:t>
            </a:r>
          </a:p>
        </p:txBody>
      </p:sp>
      <p:sp>
        <p:nvSpPr>
          <p:cNvPr id="4" name="Subtitle 3"/>
          <p:cNvSpPr>
            <a:spLocks noGrp="1"/>
          </p:cNvSpPr>
          <p:nvPr>
            <p:ph type="subTitle" idx="1"/>
          </p:nvPr>
        </p:nvSpPr>
        <p:spPr bwMode="gray">
          <a:xfrm>
            <a:off x="916719" y="3834683"/>
            <a:ext cx="7328783" cy="1296117"/>
          </a:xfrm>
        </p:spPr>
        <p:txBody>
          <a:bodyPr>
            <a:normAutofit/>
          </a:bodyPr>
          <a:lstStyle/>
          <a:p>
            <a:r>
              <a:rPr lang="en-US" dirty="0"/>
              <a:t>Presented by Nebraska Medicine</a:t>
            </a:r>
          </a:p>
          <a:p>
            <a:r>
              <a:rPr lang="en-US" sz="1200" dirty="0"/>
              <a:t>Revision date: 11/11/2021 </a:t>
            </a:r>
          </a:p>
        </p:txBody>
      </p:sp>
    </p:spTree>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Kidney Transplant Team</a:t>
            </a:r>
          </a:p>
        </p:txBody>
      </p:sp>
      <p:graphicFrame>
        <p:nvGraphicFramePr>
          <p:cNvPr id="4" name="Diagram 3"/>
          <p:cNvGraphicFramePr/>
          <p:nvPr>
            <p:extLst>
              <p:ext uri="{D42A27DB-BD31-4B8C-83A1-F6EECF244321}">
                <p14:modId xmlns:p14="http://schemas.microsoft.com/office/powerpoint/2010/main" val="3998757562"/>
              </p:ext>
            </p:extLst>
          </p:nvPr>
        </p:nvGraphicFramePr>
        <p:xfrm>
          <a:off x="1312332" y="1422400"/>
          <a:ext cx="7179733" cy="4893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2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graphicEl>
                                              <a:dgm id="{DB9C324C-79B9-4737-B737-5199A9E405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F4AF573-297B-46FA-B5CC-81C3FDE613D1}"/>
                                            </p:graphicEl>
                                          </p:spTgt>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4">
                                            <p:graphicEl>
                                              <a:dgm id="{12ED1607-87C8-4D71-B1F8-593F700619D4}"/>
                                            </p:graphic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
                                            <p:graphicEl>
                                              <a:dgm id="{BCC26296-F4D3-4C42-8235-9FAEA5410787}"/>
                                            </p:graphicEl>
                                          </p:spTgt>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0"/>
                                          </p:stCondLst>
                                        </p:cTn>
                                        <p:tgtEl>
                                          <p:spTgt spid="4">
                                            <p:graphicEl>
                                              <a:dgm id="{CCE7C4E2-EF78-4004-8A65-6E38284C0834}"/>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5F70A748-0056-4DA1-8A7A-6E2675976937}"/>
                                            </p:graphicEl>
                                          </p:spTgt>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0"/>
                                          </p:stCondLst>
                                        </p:cTn>
                                        <p:tgtEl>
                                          <p:spTgt spid="4">
                                            <p:graphicEl>
                                              <a:dgm id="{9621BC08-130E-4623-9627-065FAE776FB3}"/>
                                            </p:graphicEl>
                                          </p:spTgt>
                                        </p:tgtEl>
                                        <p:attrNameLst>
                                          <p:attrName>style.visibility</p:attrName>
                                        </p:attrNameLst>
                                      </p:cBhvr>
                                      <p:to>
                                        <p:strVal val="visible"/>
                                      </p:to>
                                    </p:set>
                                  </p:childTnLst>
                                </p:cTn>
                              </p:par>
                              <p:par>
                                <p:cTn id="21" presetID="1" presetClass="entr" presetSubtype="0" fill="hold" grpId="0" nodeType="withEffect">
                                  <p:stCondLst>
                                    <p:cond delay="1500"/>
                                  </p:stCondLst>
                                  <p:childTnLst>
                                    <p:set>
                                      <p:cBhvr>
                                        <p:cTn id="22" dur="1" fill="hold">
                                          <p:stCondLst>
                                            <p:cond delay="0"/>
                                          </p:stCondLst>
                                        </p:cTn>
                                        <p:tgtEl>
                                          <p:spTgt spid="4">
                                            <p:graphicEl>
                                              <a:dgm id="{F734F816-5484-442B-9EC2-98EDB40E57A7}"/>
                                            </p:graphicEl>
                                          </p:spTgt>
                                        </p:tgtEl>
                                        <p:attrNameLst>
                                          <p:attrName>style.visibility</p:attrName>
                                        </p:attrNameLst>
                                      </p:cBhvr>
                                      <p:to>
                                        <p:strVal val="visible"/>
                                      </p:to>
                                    </p:set>
                                  </p:childTnLst>
                                </p:cTn>
                              </p:par>
                              <p:par>
                                <p:cTn id="23" presetID="1" presetClass="entr" presetSubtype="0" fill="hold" grpId="0" nodeType="withEffect">
                                  <p:stCondLst>
                                    <p:cond delay="1750"/>
                                  </p:stCondLst>
                                  <p:childTnLst>
                                    <p:set>
                                      <p:cBhvr>
                                        <p:cTn id="24" dur="1" fill="hold">
                                          <p:stCondLst>
                                            <p:cond delay="0"/>
                                          </p:stCondLst>
                                        </p:cTn>
                                        <p:tgtEl>
                                          <p:spTgt spid="4">
                                            <p:graphicEl>
                                              <a:dgm id="{0F4FBFB2-7ED9-450B-ADA4-3A85C352D3BB}"/>
                                            </p:graphic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4">
                                            <p:graphicEl>
                                              <a:dgm id="{DCD82303-B56E-4E4C-AF83-F3CC9A1140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79929"/>
            <a:ext cx="8187334" cy="844571"/>
          </a:xfrm>
        </p:spPr>
        <p:txBody>
          <a:bodyPr/>
          <a:lstStyle/>
          <a:p>
            <a:r>
              <a:rPr lang="en-US" dirty="0"/>
              <a:t>Steps in the Evaluation Process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06852728"/>
              </p:ext>
            </p:extLst>
          </p:nvPr>
        </p:nvGraphicFramePr>
        <p:xfrm>
          <a:off x="957263" y="2058988"/>
          <a:ext cx="7605712" cy="379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0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0F8E9A7-81E6-40C6-A72B-B38F82CDE6B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197B8F8-9222-45CA-8C4F-7C7990A32A7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4563890-1390-4B53-949E-CC4E345BEB6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25D0955-CF94-41FA-89CF-74718AD34BF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p:cNvGraphicFramePr>
          <p:nvPr>
            <p:extLst>
              <p:ext uri="{D42A27DB-BD31-4B8C-83A1-F6EECF244321}">
                <p14:modId xmlns:p14="http://schemas.microsoft.com/office/powerpoint/2010/main" val="2964969859"/>
              </p:ext>
            </p:extLst>
          </p:nvPr>
        </p:nvGraphicFramePr>
        <p:xfrm>
          <a:off x="685800" y="152400"/>
          <a:ext cx="8458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01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8A069DEB-0B9A-4F32-8F5C-04987489C7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1105227-197F-41F5-8AB5-EE25CA6A459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A3FFFCE-C0A4-492C-8283-13C20638D7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5947578-3CAD-4A4E-810D-4F21F690876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95BE86E-4F99-4B4E-AC49-F974B5E89A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620A79A-FC15-4A29-B931-EAD2FF3D88B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2EA0793-776B-40EB-A778-E7E316A40BC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FAE5D5CE-F649-4291-B269-73807B8CF1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92923BF-DA0C-498D-9990-6C3EABC593C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6459043-95E9-4420-96C6-8762DE0AB5F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172E8249-6362-47F0-8D02-5816FBE81D4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C067431-E89B-4C94-8158-8E682B05E57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CE5700E2-D295-4E5E-823A-3C97CC1FC0F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E3721E62-6CC1-4135-8AEE-FBDA0695E0B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2F4AFD9A-5F1E-4BCC-B7AE-647B6EAD997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04770103"/>
              </p:ext>
            </p:extLst>
          </p:nvPr>
        </p:nvGraphicFramePr>
        <p:xfrm>
          <a:off x="412349" y="1371600"/>
          <a:ext cx="88392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Cost of a Transplant </a:t>
            </a:r>
          </a:p>
        </p:txBody>
      </p:sp>
      <p:sp>
        <p:nvSpPr>
          <p:cNvPr id="3" name="AutoShape 2" descr="data:image/jpeg;base64,/9j/4AAQSkZJRgABAQAAAQABAAD/2wCEAAkGBxAPEBAPDw8PDw8PDxAPEA8PDhAQEA8PFREWFhQRFBQYHCggGBolHBUVITEjJSkrLi4uFx8zODMtNygtLisBCgoKDg0OGhAQGiwkHCQsLCwsLCwsLCwsLCwsLCwsLCwsLCwsLCwsLCwsLCwsLCwsLCwsLCwsLCwsLCwsLCwsLP/AABEIARwAsgMBEQACEQEDEQH/xAAcAAEAAQUBAQAAAAAAAAAAAAAAAQIDBQYHBAj/xABJEAACAQMABgUFCwoFBQEAAAABAgADBBEFBhIhMVEHE0FxgSJSYZGhFCMyQlNydJKx0dIWNERiY4KTsrPBJHPC4fAzNUOE8Rf/xAAaAQEAAwEBAQAAAAAAAAAAAAAAAQMEBQIG/8QALBEBAAICAQMCBAcAAwAAAAAAAAECAxEEEiExMlEUM0FhBRMiQnGR4RVSof/aAAwDAQACEQMRAD8A7jAQEBAQEBAQEBAQEBAQEBAQEBAQEBAQEBAQEBAQEBAQEBAQEBAQEBAQEBAQEBAQEBAQEBAQEBAGB4q2lKCMUetTVhxVnAIlU5qROpmNq5y0idTKBpe2P6RR/iLI/Px/9oPzae71UayuAyMGU8GUgg9nES2JiY3D3ExPhckpICAgICAgICAgICAgICAgICAgIHKL5ia1Yk5PW1N5+eZ85lneS38uJad2nfusytDbujaoxoXIJJCX1RVB+KvVUmwPFmPjO5w/lQ6fFn9Db5raSAgICAgICAgICAgICAgICAgICByW6Pvtb/Oq/wA5nzmX12/lxJ9U/wAytytDbejL/oXf0+p/RozucL5UOnxfQ3Ga2kgICAgICAgICAgICAgICAgWq9wlMbTuqDmzBR7Z5m0R5lEzEeWIudarRMgVDUI+TQkeBOB7ZntzMUfVTPJxx9WPqa7U/i0HPzmVfszKJ/EK/SFc8uv0hp1Rtpnbz3d8ctpice2cu9uq0ywa7zKmQhmtVdNLYpVRkaoKtdq+VIBXaRF2cHj8D2zfg5kY69Mw1Yc8UjUw2W31utW+EXp/PQketczXXnYrfZpryaSzFrfUqozTqI/zWBI7xNNclbeJXVvW3iV/M9vSYCAgICAgICAgICAgea+vqdBC9VwijnxJ5Adpni+StI3aXm14rG5abpXXKo+Vt16tfPcAue4cB7ZzMvOme1GO/KmfS1yvcPUbaqOztzYkmYbXtadzLJMzbyoE8oBAmAgIEQJVyDkEgjgQcEeMmJmPCYnTNaN1ruKOA5FZOTnygPQ335mvFzclfPeF9OTavnvDc9Eaco3Q97bD4yabYDj7x3Tp4uRTJ4bseWt/DJy9YQEBAQEBAQEBAxGn9OU7RMnyqjfAp5wT6TyEoz564o+6rLlikOc6Q0hVuHNSq20ewcFUclHYJxcmS2Sd2c2+SbzuXnEreVQgSJAmBMBAiBBkiDApJhAlRlIZSVZTkMCQQfQZMTMTuExMx4b1qvrR12KFcgVeCPwFX0Hk32zrcbldf6beW/Dn6u1vLahNzUmAgICAgICB4NNaTS1pNVfeeCL2u54LKs2WMdeqXjJeKRuXK7y8evUarUbadjk8gOwAdgE4V7zeZmXLvabTuVsTw8pEJVCBMCYEyAkiCZAiSIJgUEwhSTApzjeNxG8HkZMHh0fU3T3ummadU+/0gMntqJ2P38/952eLn/MrqfMOjgy9cany2Sa2ggICAgIEQOZa46VNxcFAfe6BKLyLfHb17vCcXl5eu+vpDnci/VbXswYmVQqECQZAqEJSIQ817pKhQGa1anS5B3AY9y8TLKYr39MPdaWt4hOjtIU7mmKtFi1MkgMVK5wcHcd8jJjmk6t5LVms6l6Z4eWJfWS0Wq9F6wp1KZ2WFQFV8G4e2Xxxsk1i0Qs/KtMbiGSp1VcBkZXU8GUhlPcRKZiYnUq5iYCYFJMIUkwKCYQv6Ovmt6qVk4owOPOXtXxGZZjvNLRaHulprO4dhtLhaqLUQ5R1DKeYIyJ3q2i0bh1YmJjcL09JICAgIGP07edRb1qvAqh2fnncvtIlWa/RSZeMlumsy5FmcBylQgSISqBgKlUKCzEKqgliTgADiSZMRMzqExG3O9Y9d6lQmnak0qYJHW/+Sp6R5o9vdOpg4da97d5bMeCI7z5aZUqliWJLMd5ZiSSeZJm6I00xDrupC4sqQHNpxOV8yXNyd7SzszvDkGuDYvrj0v8A2nb4vyob8PoWtDaWq27Zo1CmTvQ70bvXgftk5cVbRqxekT5dN0HplLtMgbNRcbaZzg8xzE5ObDOOfsxXpNWRJlLwpJhCgmSKCYHRujnSHWW7USfKoPu+Y+SPbtTrcK+6dPs38a2669m2za0kBAQEDVekOts2yJ8pWUeCqT9uJi51tY9e7NyZ1RzsGclgVCEqhAkSEw1DpD0iVppbqcdZl6nPYBwo7ic/Vm7h07zZfhjvtzdzOrDdCmSl2DUz8zp97f2nD5PzJcu/qlm8zO8uQ65fn1f507fF+VDfg9DEpLZe5Z/V/SDUai1AfgnDjzqZ4j/nbiZs1ItEwoyRuHTg4IBByCMg8xznJmNMmlJMIUkyRbJhDZujq62Lw0+ytSZf3l8oewNNnCtq+vdp41tX06hOs3kBAQEDS+kpve7cftHPqUffOf8AiHpr/LLyvENEE5jEqBhKYEiEufdIQPX5/ZIB3ZadHhz+lfhnu0pp0YbYbBqzqTpDSe+0tnannBrPinRHPy23HuGTJS6Lq3bNQoGi+NujVq0n2TldtG2Wwe0ZE4fJ+ZLmX9UspmUPLm2tmrt27179KDvaiq9NqqDaFNkAJ2wN6jBG87p2uL8qG7DH6GroJZL1L3WZww9O6VX8KrOlavV9q3p80ynqO72YnLzRq0stvL3kyt5WyYQoJgZTVStsX1q37UL9cFP9Uu486yVe8M6vDsk7jqJgICAgah0k080KLebWwfFD90w86N0ifuzcmP0w58DOWxJzAkGBVmQlrWu2jDWp9Yoyyrsnuzlfbn1zTxsnTaE1t02iXh6HtSU0rdu9wubS0CtVXeOtqMTsUs8txJ7gO2dmHTh9N29BKaLTpotOmgCoiKFVFG4KqjcBJS4lRPvl19Ou/wCu04fI+ZLmW9Ur2ZShu3RaM2lyDvBvq+QeBGzTna4vyobsHocp6ZNR6ej66XVqoS1umKmkowtCuBkqvJWGSB2YI4YAsvCbxru57S4ym3hTZsujtaqNqrUmWo52i2aYUgZA3byOUz24lsnfenn8ibd3q/Lq2+Tr/VT8U8/A290fD29z8t7bzK31V/FI+Cv7nw9kflpbebW+ov3x8Ff3hHw1mU1U1oo1r+zpUlrF3uqAA2B8oCSd/AAE+E9U4l4tE9nqvHtFol9FCdNtTAQEBAwmuNr1tnWAGSoFQfuHJ9mZRyadWOYVZq7pLlGZxHOSDCVWYDMJDgjB3g7iD2wMvqFpKjoxq1NqZFG5qiq1RQSaT7IXylG8ru4jhnxm/j8rpjpv/a3Fmmna3h1K2uEqqtSm61EYZV0YMrDmCOM6UTExuG6LRaNw4lSPvl19Ou/6zTi8j5kudbzK7mUPLe+iv80r/Tq/8qTs8X5UN2D0LnSxo4XGiLwHjSpi4U8jSYOfYCPGX28Pd/S+Wbits7hx+yV0rvvKvHTfeXily8gIG56l9GukNKbLonue1P6VXBVGH7NeNTw3ekQO+6l9G2j9FbNSmnX3QH51WAZwcEHqxwp7iRu344kwNygICAgIFLLkEHeCMHukDjWmtHm1uKlA8FO0h86k29G+0d6mcXPjml9fRzclOm2njzKHhOYSZkicwlOYHp0fpGtbNtUKrUyTlgN6Mf1kO49/GWY8t8fgrM1ndZeGirA1GYgtUrVaxKjAzUYsQBk9pkXtN52efK5meBv3RX+aV/p1f7EnZ4vyobcHobTpOyS4o1bepnq69J6T7Jw2w6lTg88GXzG1sxtzw9B2iT8a8/jp+CSlT/8AhmifPvP46fggQegvRPyl5/GT8EDI6A6IdE2dUVurqXLDGyLplqIhHaEAAJ78wN+AA3DcBwHKBMBAQEBAQEDWdd9Xzd0hUpAe6aIJpjcOtTi1In09h7D6CZRnwxkrr6qsuPrhy1HzzBBKlWBVlYHDKwO8EEEEcxOPas1nUsGphXmeQzAnMJNqAzAZgQTAyegdYK9iCtEoabO1RqdRcgu2MkMMEE4HMeiaMXIvjjUeHquS9fEtz0Vr7b1MLXVrduZ98pZ+eBkeIE24+ZW3q7NFeTH7o02q3uEqKHpurqeDIwYHxE1xaJ8NEWiY3C7JSQEBAQEBAQEBAQEDS9c9TPdDNdWhVLrHvlNt1K6AG7aPxKmBgP3A53Yz5sEZI+6rJiiznC1PKamyvTq0zs1KNQbNSm3Jhy5Ebj2GcvJitSdSxWrNZ1KvMreU5hJmA2oSgtAjagQTApJki/Y6QrW7bdCq9Ju3YO4/OU7m8QZ6pe1J3WURuJ3E9246G6RGGFvKeR8rRG/95D/Y+E2Y+b/3hfXkWj1Q3nR2kqNynWUKi1F7Sp3g8iOIPoM3UvW8brLTW9bRuHrnt7ICAgICAgICAgIGC1m1UtdIKOuVkrICKVzROxXpegN8Zf1WyDynm1YtGpRNYny5lp3Vq+sMtUpm7tx+k21Ml0HOrQGSO9cjumHLw/rVltg9mKtrpKq7dN1dT2qQRMNqTWdSpmJjyuZnlBmSIzAjMCCYFJMCktCFJaSLtne1aDipRqNTcfGQ4JHI9hHoO6TW01ncI7xO48ujaq6+JXK0bvZpVTuWqN1OoeR80+zu4ToYeVFu1vLVj5G+1m8Aza1JgICAgICAgICAgRA1jWDUOxvWaqaZt7lv0m2PVVSeb48mp+8DPNqRbtMImsT5aNpXUXSVrk0ur0jSHmFaFyB6UY7D+DDumO/DrPpnSi2CJ8NZN6qv1VUPb1vkbhGo1PBXAz4ZmW/HvXzCi2O0PRmUvCC0CktAgmBSTCFBMCktCFJMDoGoGuJUrZ3TEhiFoVWOcE8KTHlyPhym7jcjX6bNGHLr9MumToNhAQEBAQEBAjMCYCBEBA8uktGULpDTuKNKvTPxKtNXHt4QOC1KC0atxSpjZp07q4RFySFRahCqM9gE4+f1y50+ZRtSlCxTu0ZmRXUuhwy58pT6RPc47RG9dnrpnW13anh5UkwKSYQjMCkmShSTA7L0e6xG9tylQ5r2+Ec9rpjyanfuIPpHpnU4+Xrr38t2G/VHdtk0riAgICB57m9p0hmo6r3nf6pVkzY8cbtOlWTPjxxu8xDC3mtVNcikjVDzbyF++czN+MYq9qRtyc/43ir2xxv/AMhg6+s97klTQA7B1THHjtTF/wAxln6Qw/8AN5p+kPFda431MZL2/wDDP4pZX8Uy29v6/wBWV/F81vb+v9YK76T9IKcKlBv3CP7zVTmZZ8zH9f61U5+WfMx/X+sNe9MukqZClLUHIz72x2RzPlTbive/eZ7N+HJkv332/h36k2VDcwD6xNTYrgfPukT/AIm7+mXP9UzjZvXLnT5n+XnzK0N91B1Zsr/RzC6t0qkXdzs1N61U8ofAqLhl8DOtg744224e9GG1u1AuNH0qlzaVWvLakC729b85p0xvZkqAYqADfggHA4meMnFpbx2RfDWfDT7LSFOuu1TbPMHcy94nPvjtSe7Jasx5XyZ4eVJMCnMIQTAz+oelDbX9Ak4Sq3UVORD7l9TbJ9cu49+m8ffssw26bO6TrugmAgIEGQOP6Z1nrJc106uiditVQEhycK5A+NPnuRx4vktMz9XFzcatrzMvH+Vdb5Oh9V/xSr4Wqv4Sh+VVbzKP1G/FHwtT4Sjx3emqlX4S0x3Kfvk149YI4dIYjSFwy0nZcBgu444b+Mvx4o6lkcern16uS2d5JOT3zr451DoY50+uNTdIe6tH2VfOTVtaLN8/YAcfWBmhqZmB896TP+KvPplz/VacfN65c2fVP8vNmVDq/RF/28/S7n+edbj/AC4bMHobo4BBBAIIwQeBHbmXLnxutQ0qhaiSoDHZ7fJzuB57pnnVo1LLM9Tb7C8FZA3A8GHI/dOfkp0yz2jS+TPDypJgQTAgVCpDDip2h3jeI8d0PpKzrdZTRxwdFf1qD/edus7jbqR4XpKSAgDA4VrnR6vSF2v7Yt4OA/8AqnHzxrJLnZY/XLDZlLwbUkMwlaul2qbjmrD2Sa9pGlXNPf3zfSeyytnaegTWdTRfRdVgtSiz1bbJx1lJyWdBzIYse5vQZqpbcNdLxMOvT2sfPGlj/i7z6bc/1TORm9cudb1S8xMqQ630Rf8Abv8A2rn+pOtg+XDZg9C/0lazpYWdVVce6K1NkpqDvUMMGp4b8emRmy9MajzKM2XpjUeZfMZGTKlMdoZ7QSlc8mUHxB/3mbNO1dpZUmUPBmBSTCFLHjA+jdAA+5bba4+56Oe/qxO1T0w6dfEPfPT0QEBA490p2vV33WY8mtRRs/rLlT7AvrnL5ddZNsPIjVttPzMykzAjMBtQlrOkLbZY+gkeHZNVLG1u0yjq6M1N0IZXQlWVhwII3gz1N5jwibzDq+gOlK6pKq3VNLoDd1qt1VXHNgBhj6p6rypjtMPdOXaO0tSr3Yr1a9YAqKtxWqBTgkBnJwfXM2Sd22je52pzKx6LDpIudH0Gsremi4rVXNYgs3ltnAB3DHjN9LW6IiOy2trRXUdmp6W0tcXjl6rM5JySxJJPpM8RWKzuZ7q4rETufLz0LUkjmeEWvCLZGw21HYGPQBMs228R3XSZ5SjMCCYQgLteSOLeSO87pMQRG30zQphVVRwVQo7gMTtR4dSFySkgICBoXS5o7bt6VyBvoVCjf5dTAz9ZV9cx8ym6xb2Z+RXdduUZnOYzMkRmAzA81zbh9/owe6TE6RLG1rMp2buwz3F9vHU81xtAbiRLKal7pqWV0S3vQzx/+SvJ6np7MzwMJUQGpU3fHMumdRDzadLtG2LHCrk8gJXN1U2Za3sBSG2+NrsHL0d8qm/V4RG5UM2Z60uiNKSZKUZgQTCJZbVLR5ub61ojgayux5JT8tvYuPGWYq9V4h7x13aH0QJ13STAQEBA8el7BbmhVoP8GqjITyJ4MPSDg+E83rFqzEotXcafPV5bvRqVKVQYek7Iw/WU43eicaYmJ1LmTGp0sZkITmEozAjMC7TqgbmGRImPZ4mm0VbO3qDzT6v9pEWvEvERaHmoUOrBTOQCcHIOR2SyZ33WxKsmQ9KrOzojL1SCzMx2cncM7twkXtadRCq+58PWb1EGKaDvIwPV2yvomfMvMY/d4qtUsck5+wSyI0tiIhQTJSjMCMwhGYQ6Z0NaKJeveMp2QooUiRxJO1UI7sKPEzbxKebS18av7nVZuayAgICAgcx6V9XOGkKS8kuQB4JV+xT4TDysX74ZeRj/AHQ5nmYWRGZIZhJmBGYDMCMwGYEZkiMwIzAZgRmEIJge7Qmi6l5cU7al8Ko2C2MhEHwnPoA3z1Sk3tqHqlZtOofRGidHU7WjTt6IxTpKFXmebE9pJ3k+mdatYrGodGtYrGoeyenogICAgIFFakrqysAysCrKRkMpGCCOUiY2S4hrzqg+j6hq0wWs3byG3k0SeFN/sB7d3bx5mfBOOdx4YMuLpnf0apmUKTMJRmBGYDMBmBGZIZgRmBGYCEED2aH0XWvKy0LdC9Rt/JUXtdj2KOc9UpN51Ca1m06h3TU/VSjo2lsrh67gddXI8pz5q+ag7B6986eLFFIdDHjikNilqwgICAgICAgWLqilRWp1FV0dSrIwyrKeIIia7jUomPpLlOtvR09MmrYZqId5ty3vif5ZPwh6Dv75hzcWY70ZMnH13q59URkYq6srKcMrAqynkQd4mPUxOpZvHlTmBGYDMBmBGYEZgICBNNGY4VSxPYoJPskxEz4IiZ8Nv1W1JNwwa7q+56fya4NZ/wCyD1n0TTj4sz3t2aKceZ72dh0Hoe2tKfV2tJKanGSu9nPNm4se+baUikaiGutIr4ZKe3ogICAgICAgIFmuh4iTEjF3NfZBJ7JI0bW27tq26pSSow3B8YcdzDfK74qX8w8WpW3lz25tFBOwSB2Bt/tmW3Dj9sqLcb2l5GQiUzxckKpwXhbLgds8fkZPZ5/Kv7CsDwOe6VTEx2lWQKBVBzg8Dg98upx727wtpitaNrqLntl0cOfrK2ONPu9VGgvbk/ZLqcWkd57rK8eseWWtGxuUbPdumitYr4hdFYjxDYtE06hIOTPSW+aLruqjyjAyqXh9EaF9LjPZI0Li1RGhWDIEwEBAQEBAxem7UNTOOMmByzTejWLnGZIwNfR9QdkDG3Fq47JAx1eiw4gyBRbbl8TOTm9cuZf1Su5lbwiys2faI4bbfbOpx/lw6GD0MvQ0Q/8AwS9cy9poMnGQZIztjoPGN0DYrGzCdkDK0t0D104HoQwheUwLqmBXmQlckBAQEBA8982EMmBqlxahiSRJGPraNU9kDHXGhlPZIGG0noQBSQIGjMmyzrydh6jORl9cuXf1yplby27UuzD0SxH/AJH/AJjOrx/lw38f0Nuo2K+bLl720bYDgJI9lOlA9NOnA9FNIHpQQL6CELyiBcWBXCV2eQgICAgeLSR3YkwMS9KSLTUIFmpbQPLc6PDDEDR9JahVWqu9OogV2LYYHIJ4+2Y8nF6rbiWW3G3MztYXo/rnjVpjwM8/B/dHwv3bfq/q+LWktPa2iMktzZiSftmvHTorENFKRWumZS2E9va8tEQLq0xAvKggXVWBdUQLqiELiwLggVQldnkICAgIGNvGy3dPUDysIFsrAoKwKSkCgpAdXAqCQKgIFarArCwK1gXEEC6ohCsQLiwKxAqhK9PIQEBAhuEDFvxM9C0RAoMCkiBBgRiBGIEgQKsQECsQLgECtRArEIViBcgViBVmB//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APEBAPDw8PDw8PDxAPEA8PDhAQEA8PFREWFhQRFBQYHCggGBolHBUVITEjJSkrLi4uFx8zODMtNygtLisBCgoKDg0OGhAQGiwkHCQsLCwsLCwsLCwsLCwsLCwsLCwsLCwsLCwsLCwsLCwsLCwsLCwsLCwsLCwsLCwsLCwsLP/AABEIARwAsgMBEQACEQEDEQH/xAAcAAEAAQUBAQAAAAAAAAAAAAAAAQIDBQYHBAj/xABJEAACAQMABgUFCwoFBQEAAAABAgADBBEFBhIhMVEHE0FxgSJSYZGhFCMyQlNydJKx0dIWNERiY4KTsrPBJHPC4fAzNUOE8Rf/xAAaAQEAAwEBAQAAAAAAAAAAAAAAAQMEBQIG/8QALBEBAAICAQMCBAcAAwAAAAAAAAECAxEEEiExMlEUM0FhBRMiQnGR4RVSof/aAAwDAQACEQMRAD8A7jAQEBAQEBAQEBAQEBAQEBAQEBAQEBAQEBAQEBAQEBAQEBAQEBAQEBAQEBAQEBAQEBAQEBAQEBAGB4q2lKCMUetTVhxVnAIlU5qROpmNq5y0idTKBpe2P6RR/iLI/Px/9oPzae71UayuAyMGU8GUgg9nES2JiY3D3ExPhckpICAgICAgICAgICAgICAgICAgIHKL5ia1Yk5PW1N5+eZ85lneS38uJad2nfusytDbujaoxoXIJJCX1RVB+KvVUmwPFmPjO5w/lQ6fFn9Db5raSAgICAgICAgICAgICAgICAgICByW6Pvtb/Oq/wA5nzmX12/lxJ9U/wAytytDbejL/oXf0+p/RozucL5UOnxfQ3Ga2kgICAgICAgICAgICAgICAgWq9wlMbTuqDmzBR7Z5m0R5lEzEeWIudarRMgVDUI+TQkeBOB7ZntzMUfVTPJxx9WPqa7U/i0HPzmVfszKJ/EK/SFc8uv0hp1Rtpnbz3d8ctpice2cu9uq0ywa7zKmQhmtVdNLYpVRkaoKtdq+VIBXaRF2cHj8D2zfg5kY69Mw1Yc8UjUw2W31utW+EXp/PQketczXXnYrfZpryaSzFrfUqozTqI/zWBI7xNNclbeJXVvW3iV/M9vSYCAgICAgICAgICAgea+vqdBC9VwijnxJ5Adpni+StI3aXm14rG5abpXXKo+Vt16tfPcAue4cB7ZzMvOme1GO/KmfS1yvcPUbaqOztzYkmYbXtadzLJMzbyoE8oBAmAgIEQJVyDkEgjgQcEeMmJmPCYnTNaN1ruKOA5FZOTnygPQ335mvFzclfPeF9OTavnvDc9Eaco3Q97bD4yabYDj7x3Tp4uRTJ4bseWt/DJy9YQEBAQEBAQEBAxGn9OU7RMnyqjfAp5wT6TyEoz564o+6rLlikOc6Q0hVuHNSq20ewcFUclHYJxcmS2Sd2c2+SbzuXnEreVQgSJAmBMBAiBBkiDApJhAlRlIZSVZTkMCQQfQZMTMTuExMx4b1qvrR12KFcgVeCPwFX0Hk32zrcbldf6beW/Dn6u1vLahNzUmAgICAgICB4NNaTS1pNVfeeCL2u54LKs2WMdeqXjJeKRuXK7y8evUarUbadjk8gOwAdgE4V7zeZmXLvabTuVsTw8pEJVCBMCYEyAkiCZAiSIJgUEwhSTApzjeNxG8HkZMHh0fU3T3ummadU+/0gMntqJ2P38/952eLn/MrqfMOjgy9cany2Sa2ggICAgIEQOZa46VNxcFAfe6BKLyLfHb17vCcXl5eu+vpDnci/VbXswYmVQqECQZAqEJSIQ817pKhQGa1anS5B3AY9y8TLKYr39MPdaWt4hOjtIU7mmKtFi1MkgMVK5wcHcd8jJjmk6t5LVms6l6Z4eWJfWS0Wq9F6wp1KZ2WFQFV8G4e2Xxxsk1i0Qs/KtMbiGSp1VcBkZXU8GUhlPcRKZiYnUq5iYCYFJMIUkwKCYQv6Ovmt6qVk4owOPOXtXxGZZjvNLRaHulprO4dhtLhaqLUQ5R1DKeYIyJ3q2i0bh1YmJjcL09JICAgIGP07edRb1qvAqh2fnncvtIlWa/RSZeMlumsy5FmcBylQgSISqBgKlUKCzEKqgliTgADiSZMRMzqExG3O9Y9d6lQmnak0qYJHW/+Sp6R5o9vdOpg4da97d5bMeCI7z5aZUqliWJLMd5ZiSSeZJm6I00xDrupC4sqQHNpxOV8yXNyd7SzszvDkGuDYvrj0v8A2nb4vyob8PoWtDaWq27Zo1CmTvQ70bvXgftk5cVbRqxekT5dN0HplLtMgbNRcbaZzg8xzE5ObDOOfsxXpNWRJlLwpJhCgmSKCYHRujnSHWW7USfKoPu+Y+SPbtTrcK+6dPs38a2669m2za0kBAQEDVekOts2yJ8pWUeCqT9uJi51tY9e7NyZ1RzsGclgVCEqhAkSEw1DpD0iVppbqcdZl6nPYBwo7ic/Vm7h07zZfhjvtzdzOrDdCmSl2DUz8zp97f2nD5PzJcu/qlm8zO8uQ65fn1f507fF+VDfg9DEpLZe5Z/V/SDUai1AfgnDjzqZ4j/nbiZs1ItEwoyRuHTg4IBByCMg8xznJmNMmlJMIUkyRbJhDZujq62Lw0+ytSZf3l8oewNNnCtq+vdp41tX06hOs3kBAQEDS+kpve7cftHPqUffOf8AiHpr/LLyvENEE5jEqBhKYEiEufdIQPX5/ZIB3ZadHhz+lfhnu0pp0YbYbBqzqTpDSe+0tnannBrPinRHPy23HuGTJS6Lq3bNQoGi+NujVq0n2TldtG2Wwe0ZE4fJ+ZLmX9UspmUPLm2tmrt27179KDvaiq9NqqDaFNkAJ2wN6jBG87p2uL8qG7DH6GroJZL1L3WZww9O6VX8KrOlavV9q3p80ynqO72YnLzRq0stvL3kyt5WyYQoJgZTVStsX1q37UL9cFP9Uu486yVe8M6vDsk7jqJgICAgah0k080KLebWwfFD90w86N0ifuzcmP0w58DOWxJzAkGBVmQlrWu2jDWp9Yoyyrsnuzlfbn1zTxsnTaE1t02iXh6HtSU0rdu9wubS0CtVXeOtqMTsUs8txJ7gO2dmHTh9N29BKaLTpotOmgCoiKFVFG4KqjcBJS4lRPvl19Ou/wCu04fI+ZLmW9Ur2ZShu3RaM2lyDvBvq+QeBGzTna4vyobsHocp6ZNR6ej66XVqoS1umKmkowtCuBkqvJWGSB2YI4YAsvCbxru57S4ym3hTZsujtaqNqrUmWo52i2aYUgZA3byOUz24lsnfenn8ibd3q/Lq2+Tr/VT8U8/A290fD29z8t7bzK31V/FI+Cv7nw9kflpbebW+ov3x8Ff3hHw1mU1U1oo1r+zpUlrF3uqAA2B8oCSd/AAE+E9U4l4tE9nqvHtFol9FCdNtTAQEBAwmuNr1tnWAGSoFQfuHJ9mZRyadWOYVZq7pLlGZxHOSDCVWYDMJDgjB3g7iD2wMvqFpKjoxq1NqZFG5qiq1RQSaT7IXylG8ru4jhnxm/j8rpjpv/a3Fmmna3h1K2uEqqtSm61EYZV0YMrDmCOM6UTExuG6LRaNw4lSPvl19Ou/6zTi8j5kudbzK7mUPLe+iv80r/Tq/8qTs8X5UN2D0LnSxo4XGiLwHjSpi4U8jSYOfYCPGX28Pd/S+Wbits7hx+yV0rvvKvHTfeXily8gIG56l9GukNKbLonue1P6VXBVGH7NeNTw3ekQO+6l9G2j9FbNSmnX3QH51WAZwcEHqxwp7iRu344kwNygICAgIFLLkEHeCMHukDjWmtHm1uKlA8FO0h86k29G+0d6mcXPjml9fRzclOm2njzKHhOYSZkicwlOYHp0fpGtbNtUKrUyTlgN6Mf1kO49/GWY8t8fgrM1ndZeGirA1GYgtUrVaxKjAzUYsQBk9pkXtN52efK5meBv3RX+aV/p1f7EnZ4vyobcHobTpOyS4o1bepnq69J6T7Jw2w6lTg88GXzG1sxtzw9B2iT8a8/jp+CSlT/8AhmifPvP46fggQegvRPyl5/GT8EDI6A6IdE2dUVurqXLDGyLplqIhHaEAAJ78wN+AA3DcBwHKBMBAQEBAQEDWdd9Xzd0hUpAe6aIJpjcOtTi1In09h7D6CZRnwxkrr6qsuPrhy1HzzBBKlWBVlYHDKwO8EEEEcxOPas1nUsGphXmeQzAnMJNqAzAZgQTAyegdYK9iCtEoabO1RqdRcgu2MkMMEE4HMeiaMXIvjjUeHquS9fEtz0Vr7b1MLXVrduZ98pZ+eBkeIE24+ZW3q7NFeTH7o02q3uEqKHpurqeDIwYHxE1xaJ8NEWiY3C7JSQEBAQEBAQEBAQEDS9c9TPdDNdWhVLrHvlNt1K6AG7aPxKmBgP3A53Yz5sEZI+6rJiiznC1PKamyvTq0zs1KNQbNSm3Jhy5Ebj2GcvJitSdSxWrNZ1KvMreU5hJmA2oSgtAjagQTApJki/Y6QrW7bdCq9Ju3YO4/OU7m8QZ6pe1J3WURuJ3E9246G6RGGFvKeR8rRG/95D/Y+E2Y+b/3hfXkWj1Q3nR2kqNynWUKi1F7Sp3g8iOIPoM3UvW8brLTW9bRuHrnt7ICAgICAgICAgIGC1m1UtdIKOuVkrICKVzROxXpegN8Zf1WyDynm1YtGpRNYny5lp3Vq+sMtUpm7tx+k21Ml0HOrQGSO9cjumHLw/rVltg9mKtrpKq7dN1dT2qQRMNqTWdSpmJjyuZnlBmSIzAjMCCYFJMCktCFJaSLtne1aDipRqNTcfGQ4JHI9hHoO6TW01ncI7xO48ujaq6+JXK0bvZpVTuWqN1OoeR80+zu4ToYeVFu1vLVj5G+1m8Aza1JgICAgICAgICAgRA1jWDUOxvWaqaZt7lv0m2PVVSeb48mp+8DPNqRbtMImsT5aNpXUXSVrk0ur0jSHmFaFyB6UY7D+DDumO/DrPpnSi2CJ8NZN6qv1VUPb1vkbhGo1PBXAz4ZmW/HvXzCi2O0PRmUvCC0CktAgmBSTCFBMCktCFJMDoGoGuJUrZ3TEhiFoVWOcE8KTHlyPhym7jcjX6bNGHLr9MumToNhAQEBAQEBAjMCYCBEBA8uktGULpDTuKNKvTPxKtNXHt4QOC1KC0atxSpjZp07q4RFySFRahCqM9gE4+f1y50+ZRtSlCxTu0ZmRXUuhwy58pT6RPc47RG9dnrpnW13anh5UkwKSYQjMCkmShSTA7L0e6xG9tylQ5r2+Ec9rpjyanfuIPpHpnU4+Xrr38t2G/VHdtk0riAgICB57m9p0hmo6r3nf6pVkzY8cbtOlWTPjxxu8xDC3mtVNcikjVDzbyF++czN+MYq9qRtyc/43ir2xxv/AMhg6+s97klTQA7B1THHjtTF/wAxln6Qw/8AN5p+kPFda431MZL2/wDDP4pZX8Uy29v6/wBWV/F81vb+v9YK76T9IKcKlBv3CP7zVTmZZ8zH9f61U5+WfMx/X+sNe9MukqZClLUHIz72x2RzPlTbive/eZ7N+HJkv332/h36k2VDcwD6xNTYrgfPukT/AIm7+mXP9UzjZvXLnT5n+XnzK0N91B1Zsr/RzC6t0qkXdzs1N61U8ofAqLhl8DOtg744224e9GG1u1AuNH0qlzaVWvLakC729b85p0xvZkqAYqADfggHA4meMnFpbx2RfDWfDT7LSFOuu1TbPMHcy94nPvjtSe7Jasx5XyZ4eVJMCnMIQTAz+oelDbX9Ak4Sq3UVORD7l9TbJ9cu49+m8ffssw26bO6TrugmAgIEGQOP6Z1nrJc106uiditVQEhycK5A+NPnuRx4vktMz9XFzcatrzMvH+Vdb5Oh9V/xSr4Wqv4Sh+VVbzKP1G/FHwtT4Sjx3emqlX4S0x3Kfvk149YI4dIYjSFwy0nZcBgu444b+Mvx4o6lkcern16uS2d5JOT3zr451DoY50+uNTdIe6tH2VfOTVtaLN8/YAcfWBmhqZmB896TP+KvPplz/VacfN65c2fVP8vNmVDq/RF/28/S7n+edbj/AC4bMHobo4BBBAIIwQeBHbmXLnxutQ0qhaiSoDHZ7fJzuB57pnnVo1LLM9Tb7C8FZA3A8GHI/dOfkp0yz2jS+TPDypJgQTAgVCpDDip2h3jeI8d0PpKzrdZTRxwdFf1qD/edus7jbqR4XpKSAgDA4VrnR6vSF2v7Yt4OA/8AqnHzxrJLnZY/XLDZlLwbUkMwlaul2qbjmrD2Sa9pGlXNPf3zfSeyytnaegTWdTRfRdVgtSiz1bbJx1lJyWdBzIYse5vQZqpbcNdLxMOvT2sfPGlj/i7z6bc/1TORm9cudb1S8xMqQ630Rf8Abv8A2rn+pOtg+XDZg9C/0lazpYWdVVce6K1NkpqDvUMMGp4b8emRmy9MajzKM2XpjUeZfMZGTKlMdoZ7QSlc8mUHxB/3mbNO1dpZUmUPBmBSTCFLHjA+jdAA+5bba4+56Oe/qxO1T0w6dfEPfPT0QEBA490p2vV33WY8mtRRs/rLlT7AvrnL5ddZNsPIjVttPzMykzAjMBtQlrOkLbZY+gkeHZNVLG1u0yjq6M1N0IZXQlWVhwII3gz1N5jwibzDq+gOlK6pKq3VNLoDd1qt1VXHNgBhj6p6rypjtMPdOXaO0tSr3Yr1a9YAqKtxWqBTgkBnJwfXM2Sd22je52pzKx6LDpIudH0Gsremi4rVXNYgs3ltnAB3DHjN9LW6IiOy2trRXUdmp6W0tcXjl6rM5JySxJJPpM8RWKzuZ7q4rETufLz0LUkjmeEWvCLZGw21HYGPQBMs228R3XSZ5SjMCCYQgLteSOLeSO87pMQRG30zQphVVRwVQo7gMTtR4dSFySkgICBoXS5o7bt6VyBvoVCjf5dTAz9ZV9cx8ym6xb2Z+RXdduUZnOYzMkRmAzA81zbh9/owe6TE6RLG1rMp2buwz3F9vHU81xtAbiRLKal7pqWV0S3vQzx/+SvJ6np7MzwMJUQGpU3fHMumdRDzadLtG2LHCrk8gJXN1U2Za3sBSG2+NrsHL0d8qm/V4RG5UM2Z60uiNKSZKUZgQTCJZbVLR5ub61ojgayux5JT8tvYuPGWYq9V4h7x13aH0QJ13STAQEBA8el7BbmhVoP8GqjITyJ4MPSDg+E83rFqzEotXcafPV5bvRqVKVQYek7Iw/WU43eicaYmJ1LmTGp0sZkITmEozAjMC7TqgbmGRImPZ4mm0VbO3qDzT6v9pEWvEvERaHmoUOrBTOQCcHIOR2SyZ33WxKsmQ9KrOzojL1SCzMx2cncM7twkXtadRCq+58PWb1EGKaDvIwPV2yvomfMvMY/d4qtUsck5+wSyI0tiIhQTJSjMCMwhGYQ6Z0NaKJeveMp2QooUiRxJO1UI7sKPEzbxKebS18av7nVZuayAgICAgcx6V9XOGkKS8kuQB4JV+xT4TDysX74ZeRj/AHQ5nmYWRGZIZhJmBGYDMCMwGYEZkiMwIzAZgRmEIJge7Qmi6l5cU7al8Ko2C2MhEHwnPoA3z1Sk3tqHqlZtOofRGidHU7WjTt6IxTpKFXmebE9pJ3k+mdatYrGodGtYrGoeyenogICAgIFFakrqysAysCrKRkMpGCCOUiY2S4hrzqg+j6hq0wWs3byG3k0SeFN/sB7d3bx5mfBOOdx4YMuLpnf0apmUKTMJRmBGYDMBmBGZIZgRmBGYCEED2aH0XWvKy0LdC9Rt/JUXtdj2KOc9UpN51Ca1m06h3TU/VSjo2lsrh67gddXI8pz5q+ag7B6986eLFFIdDHjikNilqwgICAgICAgWLqilRWp1FV0dSrIwyrKeIIia7jUomPpLlOtvR09MmrYZqId5ty3vif5ZPwh6Dv75hzcWY70ZMnH13q59URkYq6srKcMrAqynkQd4mPUxOpZvHlTmBGYDMBmBGYEZgICBNNGY4VSxPYoJPskxEz4IiZ8Nv1W1JNwwa7q+56fya4NZ/wCyD1n0TTj4sz3t2aKceZ72dh0Hoe2tKfV2tJKanGSu9nPNm4se+baUikaiGutIr4ZKe3ogICAgICAgIFmuh4iTEjF3NfZBJ7JI0bW27tq26pSSow3B8YcdzDfK74qX8w8WpW3lz25tFBOwSB2Bt/tmW3Dj9sqLcb2l5GQiUzxckKpwXhbLgds8fkZPZ5/Kv7CsDwOe6VTEx2lWQKBVBzg8Dg98upx727wtpitaNrqLntl0cOfrK2ONPu9VGgvbk/ZLqcWkd57rK8eseWWtGxuUbPdumitYr4hdFYjxDYtE06hIOTPSW+aLruqjyjAyqXh9EaF9LjPZI0Li1RGhWDIEwEBAQEBAxem7UNTOOMmByzTejWLnGZIwNfR9QdkDG3Fq47JAx1eiw4gyBRbbl8TOTm9cuZf1Su5lbwiys2faI4bbfbOpx/lw6GD0MvQ0Q/8AwS9cy9poMnGQZIztjoPGN0DYrGzCdkDK0t0D104HoQwheUwLqmBXmQlckBAQEBA8982EMmBqlxahiSRJGPraNU9kDHXGhlPZIGG0noQBSQIGjMmyzrydh6jORl9cuXf1yplby27UuzD0SxH/AJH/AJjOrx/lw38f0Nuo2K+bLl720bYDgJI9lOlA9NOnA9FNIHpQQL6CELyiBcWBXCV2eQgICAgeLSR3YkwMS9KSLTUIFmpbQPLc6PDDEDR9JahVWqu9OogV2LYYHIJ4+2Y8nF6rbiWW3G3MztYXo/rnjVpjwM8/B/dHwv3bfq/q+LWktPa2iMktzZiSftmvHTorENFKRWumZS2E9va8tEQLq0xAvKggXVWBdUQLqiELiwLggVQldnkICAgIGNvGy3dPUDysIFsrAoKwKSkCgpAdXAqCQKgIFarArCwK1gXEEC6ohCsQLiwKxAqhK9PIQEBAhuEDFvxM9C0RAoMCkiBBgRiBGIEgQKsQECsQLgECtRArEIViBcgViBVmB//Z"/>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0399" y="3090335"/>
            <a:ext cx="19631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1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133F690-4A23-4A44-ADBF-17DB369057A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B68D0-530C-46D8-848B-C67585BE832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386203E-C64E-4584-ACC9-F3DA783ABFB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D5C260F-1CB0-4BE5-BAA9-64AF02DE1D6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3E7970C-0BFF-44D7-8A85-F83F7ABDCC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581DB14-5BBB-4156-BB46-8CFD54966F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Financial / Pharmacy Questions </a:t>
            </a:r>
          </a:p>
        </p:txBody>
      </p:sp>
      <p:sp>
        <p:nvSpPr>
          <p:cNvPr id="3" name="Content Placeholder 2"/>
          <p:cNvSpPr>
            <a:spLocks noGrp="1"/>
          </p:cNvSpPr>
          <p:nvPr>
            <p:ph idx="1"/>
          </p:nvPr>
        </p:nvSpPr>
        <p:spPr/>
        <p:txBody>
          <a:bodyPr>
            <a:normAutofit fontScale="85000" lnSpcReduction="20000"/>
          </a:bodyPr>
          <a:lstStyle/>
          <a:p>
            <a:r>
              <a:rPr lang="en-US" dirty="0"/>
              <a:t>You are assigned a financial counselor and pharmacy financial counselor</a:t>
            </a:r>
          </a:p>
          <a:p>
            <a:r>
              <a:rPr lang="en-US" dirty="0"/>
              <a:t>Your pharmacy financial counselor will assist with prescription coverage post transplant and the benefit of using our Specialty Pharmacy at Nebraska Medicine that is dedicated to our transplant patients</a:t>
            </a:r>
          </a:p>
          <a:p>
            <a:r>
              <a:rPr lang="en-US" dirty="0"/>
              <a:t>You will meet with them as part of your evaluation to discuss insurance coverage </a:t>
            </a:r>
          </a:p>
          <a:p>
            <a:r>
              <a:rPr lang="en-US" dirty="0"/>
              <a:t>Ask questions:</a:t>
            </a:r>
          </a:p>
          <a:p>
            <a:pPr marL="0" indent="0">
              <a:buNone/>
            </a:pPr>
            <a:r>
              <a:rPr lang="en-US" i="1" dirty="0"/>
              <a:t>	- What will my out-of-pocket costs be?</a:t>
            </a:r>
          </a:p>
          <a:p>
            <a:pPr marL="0" indent="0">
              <a:buNone/>
            </a:pPr>
            <a:r>
              <a:rPr lang="en-US" i="1" dirty="0"/>
              <a:t>	- Do I need a supplemental insurance policy?</a:t>
            </a:r>
          </a:p>
          <a:p>
            <a:pPr marL="0" indent="0">
              <a:buNone/>
            </a:pPr>
            <a:r>
              <a:rPr lang="en-US" i="1" dirty="0"/>
              <a:t>	- Do I have travel and lodging benefits?</a:t>
            </a:r>
          </a:p>
          <a:p>
            <a:pPr marL="0" indent="0">
              <a:buNone/>
            </a:pPr>
            <a:r>
              <a:rPr lang="en-US" i="1" dirty="0"/>
              <a:t>	- How much will my medications cost?</a:t>
            </a:r>
          </a:p>
          <a:p>
            <a:r>
              <a:rPr lang="en-US" dirty="0"/>
              <a:t>You must inform the transplant team of insurance changes</a:t>
            </a:r>
            <a:r>
              <a:rPr lang="en-US" sz="2600" i="1" dirty="0"/>
              <a:t>	</a:t>
            </a:r>
          </a:p>
          <a:p>
            <a:endParaRPr lang="en-US" sz="2600" i="1" dirty="0"/>
          </a:p>
        </p:txBody>
      </p:sp>
    </p:spTree>
    <p:extLst>
      <p:ext uri="{BB962C8B-B14F-4D97-AF65-F5344CB8AC3E}">
        <p14:creationId xmlns:p14="http://schemas.microsoft.com/office/powerpoint/2010/main" val="123674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Transplants </a:t>
            </a:r>
          </a:p>
        </p:txBody>
      </p:sp>
      <p:graphicFrame>
        <p:nvGraphicFramePr>
          <p:cNvPr id="5" name="Table 4"/>
          <p:cNvGraphicFramePr>
            <a:graphicFrameLocks noGrp="1"/>
          </p:cNvGraphicFramePr>
          <p:nvPr>
            <p:extLst>
              <p:ext uri="{D42A27DB-BD31-4B8C-83A1-F6EECF244321}">
                <p14:modId xmlns:p14="http://schemas.microsoft.com/office/powerpoint/2010/main" val="152126670"/>
              </p:ext>
            </p:extLst>
          </p:nvPr>
        </p:nvGraphicFramePr>
        <p:xfrm>
          <a:off x="1227673" y="1905000"/>
          <a:ext cx="7162800" cy="2717029"/>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41524">
                <a:tc>
                  <a:txBody>
                    <a:bodyPr/>
                    <a:lstStyle/>
                    <a:p>
                      <a:pPr algn="ctr"/>
                      <a:r>
                        <a:rPr lang="en-US" sz="2400" dirty="0"/>
                        <a:t>Living Donor </a:t>
                      </a:r>
                    </a:p>
                  </a:txBody>
                  <a:tcPr anchor="ctr" anchorCtr="1"/>
                </a:tc>
                <a:tc>
                  <a:txBody>
                    <a:bodyPr/>
                    <a:lstStyle/>
                    <a:p>
                      <a:pPr algn="ctr"/>
                      <a:r>
                        <a:rPr lang="en-US" sz="2400" dirty="0"/>
                        <a:t>Deceased </a:t>
                      </a:r>
                      <a:r>
                        <a:rPr lang="en-US" sz="2400" baseline="0" dirty="0"/>
                        <a:t>Donor </a:t>
                      </a:r>
                      <a:endParaRPr lang="en-US" sz="2400" dirty="0"/>
                    </a:p>
                  </a:txBody>
                  <a:tcPr anchor="ctr" anchorCtr="1"/>
                </a:tc>
                <a:extLst>
                  <a:ext uri="{0D108BD9-81ED-4DB2-BD59-A6C34878D82A}">
                    <a16:rowId xmlns:a16="http://schemas.microsoft.com/office/drawing/2014/main" val="10000"/>
                  </a:ext>
                </a:extLst>
              </a:tr>
              <a:tr h="817813">
                <a:tc>
                  <a:txBody>
                    <a:bodyPr/>
                    <a:lstStyle/>
                    <a:p>
                      <a:r>
                        <a:rPr lang="en-US" sz="2400" dirty="0"/>
                        <a:t>Wait time is </a:t>
                      </a:r>
                      <a:r>
                        <a:rPr lang="en-US" sz="2400" dirty="0">
                          <a:solidFill>
                            <a:schemeClr val="tx1"/>
                          </a:solidFill>
                        </a:rPr>
                        <a:t>2 to 4 </a:t>
                      </a:r>
                      <a:r>
                        <a:rPr lang="en-US" sz="2400" dirty="0"/>
                        <a:t>months</a:t>
                      </a:r>
                    </a:p>
                  </a:txBody>
                  <a:tcPr anchor="ctr"/>
                </a:tc>
                <a:tc>
                  <a:txBody>
                    <a:bodyPr/>
                    <a:lstStyle/>
                    <a:p>
                      <a:r>
                        <a:rPr lang="en-US" sz="2400" dirty="0"/>
                        <a:t>Wait time is 1</a:t>
                      </a:r>
                      <a:r>
                        <a:rPr lang="en-US" sz="2400" baseline="0" dirty="0"/>
                        <a:t> to </a:t>
                      </a:r>
                      <a:r>
                        <a:rPr lang="en-US" sz="2400" dirty="0"/>
                        <a:t>3 years</a:t>
                      </a:r>
                    </a:p>
                  </a:txBody>
                  <a:tcPr anchor="ctr"/>
                </a:tc>
                <a:extLst>
                  <a:ext uri="{0D108BD9-81ED-4DB2-BD59-A6C34878D82A}">
                    <a16:rowId xmlns:a16="http://schemas.microsoft.com/office/drawing/2014/main" val="10001"/>
                  </a:ext>
                </a:extLst>
              </a:tr>
              <a:tr h="13576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Have a lower rate of delayed graft function</a:t>
                      </a:r>
                    </a:p>
                    <a:p>
                      <a:endParaRPr lang="en-US" sz="2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May have an increased rate of delayed graft function</a:t>
                      </a:r>
                    </a:p>
                    <a:p>
                      <a:endParaRPr lang="en-US" sz="24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9344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Living Donor vs. Deceased Donor</a:t>
            </a:r>
          </a:p>
        </p:txBody>
      </p:sp>
      <p:sp>
        <p:nvSpPr>
          <p:cNvPr id="6147" name="Content Placeholder 2"/>
          <p:cNvSpPr>
            <a:spLocks noGrp="1"/>
          </p:cNvSpPr>
          <p:nvPr>
            <p:ph idx="1"/>
          </p:nvPr>
        </p:nvSpPr>
        <p:spPr>
          <a:xfrm>
            <a:off x="956667" y="1499815"/>
            <a:ext cx="7606426" cy="4892193"/>
          </a:xfrm>
        </p:spPr>
        <p:txBody>
          <a:bodyPr>
            <a:noAutofit/>
          </a:bodyPr>
          <a:lstStyle/>
          <a:p>
            <a:pPr>
              <a:lnSpc>
                <a:spcPts val="2500"/>
              </a:lnSpc>
              <a:buSzPct val="120000"/>
            </a:pPr>
            <a:r>
              <a:rPr lang="en-US" altLang="en-US" sz="2000" dirty="0"/>
              <a:t>Patient survival and  graft survival is better (in other words, patients who receive a living donor kidney transplant live longer and have healthier kidneys that last longer) </a:t>
            </a:r>
          </a:p>
          <a:p>
            <a:pPr eaLnBrk="1" hangingPunct="1">
              <a:lnSpc>
                <a:spcPts val="2500"/>
              </a:lnSpc>
              <a:buSzPct val="120000"/>
            </a:pPr>
            <a:r>
              <a:rPr lang="en-US" altLang="en-US" sz="2000" dirty="0"/>
              <a:t>The kidney</a:t>
            </a:r>
            <a:r>
              <a:rPr lang="en-US" altLang="en-US" sz="2000" dirty="0">
                <a:solidFill>
                  <a:srgbClr val="FFC000"/>
                </a:solidFill>
              </a:rPr>
              <a:t> </a:t>
            </a:r>
            <a:r>
              <a:rPr lang="en-US" altLang="en-US" sz="2000" dirty="0"/>
              <a:t>is from a healthy person who has undergone a thorough medical evaluation</a:t>
            </a:r>
          </a:p>
          <a:p>
            <a:pPr eaLnBrk="1" hangingPunct="1">
              <a:lnSpc>
                <a:spcPts val="2500"/>
              </a:lnSpc>
              <a:buSzPct val="120000"/>
            </a:pPr>
            <a:r>
              <a:rPr lang="en-US" altLang="en-US" sz="2000" dirty="0"/>
              <a:t>Surgery happens at the same time</a:t>
            </a:r>
          </a:p>
          <a:p>
            <a:pPr eaLnBrk="1" hangingPunct="1">
              <a:lnSpc>
                <a:spcPts val="2500"/>
              </a:lnSpc>
              <a:buSzPct val="120000"/>
            </a:pPr>
            <a:r>
              <a:rPr lang="en-US" altLang="en-US" sz="2000" dirty="0"/>
              <a:t> Transplanted</a:t>
            </a:r>
            <a:r>
              <a:rPr lang="en-US" altLang="en-US" sz="2000" dirty="0">
                <a:solidFill>
                  <a:srgbClr val="FF0000"/>
                </a:solidFill>
              </a:rPr>
              <a:t> </a:t>
            </a:r>
            <a:r>
              <a:rPr lang="en-US" altLang="en-US" sz="2000" dirty="0"/>
              <a:t>sooner when you have  a living donor</a:t>
            </a:r>
          </a:p>
          <a:p>
            <a:pPr eaLnBrk="1" hangingPunct="1">
              <a:lnSpc>
                <a:spcPts val="2500"/>
              </a:lnSpc>
              <a:buSzPct val="120000"/>
            </a:pPr>
            <a:r>
              <a:rPr lang="en-US" altLang="en-US" sz="2000" dirty="0"/>
              <a:t>The longer a person is on dialysis, the higher rate of medical complications. Living donation can happen sooner than waiting on a list therefore decreasing complications</a:t>
            </a:r>
          </a:p>
        </p:txBody>
      </p:sp>
    </p:spTree>
    <p:extLst>
      <p:ext uri="{BB962C8B-B14F-4D97-AF65-F5344CB8AC3E}">
        <p14:creationId xmlns:p14="http://schemas.microsoft.com/office/powerpoint/2010/main" val="325456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79929"/>
            <a:ext cx="8187334" cy="844571"/>
          </a:xfrm>
        </p:spPr>
        <p:txBody>
          <a:bodyPr/>
          <a:lstStyle/>
          <a:p>
            <a:r>
              <a:rPr lang="en-US" sz="4000" dirty="0"/>
              <a:t>1-, 5- and 10-Year Graft Survival Rates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42595055"/>
              </p:ext>
            </p:extLst>
          </p:nvPr>
        </p:nvGraphicFramePr>
        <p:xfrm>
          <a:off x="1492250" y="1638300"/>
          <a:ext cx="7651750" cy="42195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12808" y="6029864"/>
            <a:ext cx="6487064" cy="400110"/>
          </a:xfrm>
          <a:prstGeom prst="rect">
            <a:avLst/>
          </a:prstGeom>
          <a:noFill/>
        </p:spPr>
        <p:txBody>
          <a:bodyPr wrap="square" rtlCol="0">
            <a:spAutoFit/>
          </a:bodyPr>
          <a:lstStyle/>
          <a:p>
            <a:r>
              <a:rPr lang="en-US" sz="1000" dirty="0"/>
              <a:t>Data from the USRDS 2014 Annual Data Report; 1-year data are from 2011, 5-year data from 2007, and 10-year data are from 2002. </a:t>
            </a:r>
          </a:p>
        </p:txBody>
      </p:sp>
    </p:spTree>
    <p:extLst>
      <p:ext uri="{BB962C8B-B14F-4D97-AF65-F5344CB8AC3E}">
        <p14:creationId xmlns:p14="http://schemas.microsoft.com/office/powerpoint/2010/main" val="241747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Donors  </a:t>
            </a:r>
          </a:p>
        </p:txBody>
      </p:sp>
      <p:sp>
        <p:nvSpPr>
          <p:cNvPr id="3" name="Content Placeholder 2"/>
          <p:cNvSpPr>
            <a:spLocks noGrp="1"/>
          </p:cNvSpPr>
          <p:nvPr>
            <p:ph idx="1"/>
          </p:nvPr>
        </p:nvSpPr>
        <p:spPr/>
        <p:txBody>
          <a:bodyPr/>
          <a:lstStyle/>
          <a:p>
            <a:r>
              <a:rPr lang="en-US" dirty="0"/>
              <a:t>Donor will complete a separate evaluation</a:t>
            </a:r>
          </a:p>
          <a:p>
            <a:r>
              <a:rPr lang="en-US" dirty="0"/>
              <a:t>Will have a different set of providers and decision makers to ensure it is safe to donate</a:t>
            </a:r>
          </a:p>
          <a:p>
            <a:pPr>
              <a:spcAft>
                <a:spcPts val="0"/>
              </a:spcAft>
            </a:pPr>
            <a:r>
              <a:rPr lang="en-US" dirty="0"/>
              <a:t>We will not compromise</a:t>
            </a:r>
          </a:p>
          <a:p>
            <a:pPr marL="0" indent="0">
              <a:spcAft>
                <a:spcPts val="0"/>
              </a:spcAft>
              <a:buNone/>
            </a:pPr>
            <a:r>
              <a:rPr lang="en-US" dirty="0"/>
              <a:t>   donor safety</a:t>
            </a:r>
          </a:p>
          <a:p>
            <a:pPr>
              <a:spcAft>
                <a:spcPts val="0"/>
              </a:spcAft>
            </a:pPr>
            <a:r>
              <a:rPr lang="en-US" dirty="0"/>
              <a:t>Donor information is kept </a:t>
            </a:r>
          </a:p>
          <a:p>
            <a:pPr marL="0" indent="0">
              <a:spcAft>
                <a:spcPts val="0"/>
              </a:spcAft>
              <a:buNone/>
            </a:pPr>
            <a:r>
              <a:rPr lang="en-US" dirty="0"/>
              <a:t>   confidential</a:t>
            </a:r>
          </a:p>
          <a:p>
            <a:pPr marL="0" indent="0">
              <a:buNone/>
            </a:pPr>
            <a:r>
              <a:rPr lang="en-US" dirty="0">
                <a:solidFill>
                  <a:srgbClr val="FF3F3F"/>
                </a:solidFill>
              </a:rPr>
              <a:t> </a:t>
            </a:r>
          </a:p>
        </p:txBody>
      </p:sp>
      <p:sp>
        <p:nvSpPr>
          <p:cNvPr id="4" name="Rectangle 3"/>
          <p:cNvSpPr/>
          <p:nvPr/>
        </p:nvSpPr>
        <p:spPr>
          <a:xfrm>
            <a:off x="1043355" y="5537771"/>
            <a:ext cx="6242028" cy="1048455"/>
          </a:xfrm>
          <a:prstGeom prst="rect">
            <a:avLst/>
          </a:prstGeom>
          <a:solidFill>
            <a:srgbClr val="AC1F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sz="2400" b="1" dirty="0"/>
          </a:p>
          <a:p>
            <a:pPr algn="ctr">
              <a:lnSpc>
                <a:spcPts val="2800"/>
              </a:lnSpc>
            </a:pPr>
            <a:r>
              <a:rPr lang="en-US" sz="2400" b="1" dirty="0"/>
              <a:t>Potential donors should fill out form </a:t>
            </a:r>
            <a:r>
              <a:rPr lang="en-US" sz="2400" b="1" dirty="0">
                <a:solidFill>
                  <a:schemeClr val="bg1"/>
                </a:solidFill>
              </a:rPr>
              <a:t>online: nebraskamed.com/</a:t>
            </a:r>
            <a:r>
              <a:rPr lang="en-US" sz="2400" b="1" dirty="0" err="1">
                <a:solidFill>
                  <a:schemeClr val="bg1"/>
                </a:solidFill>
              </a:rPr>
              <a:t>kidneydonor</a:t>
            </a:r>
            <a:endParaRPr lang="en-US" sz="2400" b="1" dirty="0">
              <a:solidFill>
                <a:schemeClr val="bg1"/>
              </a:solidFill>
            </a:endParaRPr>
          </a:p>
          <a:p>
            <a:pPr algn="ctr">
              <a:lnSpc>
                <a:spcPts val="2800"/>
              </a:lnSpc>
            </a:pPr>
            <a:r>
              <a:rPr lang="en-US" sz="2800" b="1" dirty="0"/>
              <a:t> </a:t>
            </a:r>
          </a:p>
        </p:txBody>
      </p:sp>
      <p:pic>
        <p:nvPicPr>
          <p:cNvPr id="6" name="Picture 5"/>
          <p:cNvPicPr>
            <a:picLocks noChangeAspect="1"/>
          </p:cNvPicPr>
          <p:nvPr/>
        </p:nvPicPr>
        <p:blipFill rotWithShape="1">
          <a:blip r:embed="rId3"/>
          <a:srcRect b="20087"/>
          <a:stretch/>
        </p:blipFill>
        <p:spPr>
          <a:xfrm>
            <a:off x="5966248" y="2995006"/>
            <a:ext cx="2638269" cy="2303997"/>
          </a:xfrm>
          <a:prstGeom prst="rect">
            <a:avLst/>
          </a:prstGeom>
        </p:spPr>
      </p:pic>
    </p:spTree>
    <p:extLst>
      <p:ext uri="{BB962C8B-B14F-4D97-AF65-F5344CB8AC3E}">
        <p14:creationId xmlns:p14="http://schemas.microsoft.com/office/powerpoint/2010/main" val="87131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Donor Kidney Options </a:t>
            </a:r>
          </a:p>
        </p:txBody>
      </p:sp>
      <p:graphicFrame>
        <p:nvGraphicFramePr>
          <p:cNvPr id="5" name="Content Placeholder 3"/>
          <p:cNvGraphicFramePr>
            <a:graphicFrameLocks/>
          </p:cNvGraphicFramePr>
          <p:nvPr>
            <p:extLst>
              <p:ext uri="{D42A27DB-BD31-4B8C-83A1-F6EECF244321}">
                <p14:modId xmlns:p14="http://schemas.microsoft.com/office/powerpoint/2010/main" val="848893611"/>
              </p:ext>
            </p:extLst>
          </p:nvPr>
        </p:nvGraphicFramePr>
        <p:xfrm>
          <a:off x="660400" y="16002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white">
          <a:xfrm>
            <a:off x="2895600" y="5715000"/>
            <a:ext cx="3166533" cy="338667"/>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3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86CB47B-FB31-4259-A9F1-4D07D565B5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813B8D3-562B-4A4A-B674-1D68F143D8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9507904-9D4B-4371-8D55-D0E58FA0441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246DB85-3AE4-47BE-AF60-39F6A45F462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AA3DA1F-6C80-4D54-87C8-DD0872DBBD6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C335EBA-88F6-407F-986D-46BE7E4FD2F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65BB814-93E7-4754-B5AE-C41EE01971B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6666119-7D50-4BFE-82E7-63DB340C85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5" name="Content Placeholder 4"/>
          <p:cNvSpPr>
            <a:spLocks noGrp="1"/>
          </p:cNvSpPr>
          <p:nvPr>
            <p:ph idx="1"/>
          </p:nvPr>
        </p:nvSpPr>
        <p:spPr/>
        <p:txBody>
          <a:bodyPr>
            <a:normAutofit/>
          </a:bodyPr>
          <a:lstStyle/>
          <a:p>
            <a:r>
              <a:rPr lang="en-US" dirty="0"/>
              <a:t>Review treatment options for End-Stage Renal Disease (ESRD)</a:t>
            </a:r>
          </a:p>
          <a:p>
            <a:r>
              <a:rPr lang="en-US" dirty="0"/>
              <a:t>Review of kidney transplant options</a:t>
            </a:r>
          </a:p>
          <a:p>
            <a:r>
              <a:rPr lang="en-US" dirty="0"/>
              <a:t>Overview of the evaluation process</a:t>
            </a:r>
          </a:p>
          <a:p>
            <a:r>
              <a:rPr lang="en-US" dirty="0"/>
              <a:t>Care partner support</a:t>
            </a:r>
          </a:p>
          <a:p>
            <a:r>
              <a:rPr lang="en-US" dirty="0"/>
              <a:t>Review of the listing process</a:t>
            </a:r>
          </a:p>
          <a:p>
            <a:r>
              <a:rPr lang="en-US" dirty="0"/>
              <a:t>The surgery </a:t>
            </a:r>
          </a:p>
          <a:p>
            <a:r>
              <a:rPr lang="en-US" dirty="0"/>
              <a:t>Post-transplant </a:t>
            </a:r>
          </a:p>
          <a:p>
            <a:r>
              <a:rPr lang="en-US" dirty="0"/>
              <a:t>Transplant outcomes</a:t>
            </a:r>
          </a:p>
        </p:txBody>
      </p:sp>
    </p:spTree>
    <p:extLst>
      <p:ext uri="{BB962C8B-B14F-4D97-AF65-F5344CB8AC3E}">
        <p14:creationId xmlns:p14="http://schemas.microsoft.com/office/powerpoint/2010/main" val="284984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Exchange Option</a:t>
            </a:r>
          </a:p>
        </p:txBody>
      </p:sp>
      <p:pic>
        <p:nvPicPr>
          <p:cNvPr id="1026" name="Picture 2" descr="http://www.cpmc.org/images/kidney/news/kr-201104-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1447800"/>
            <a:ext cx="4876800" cy="506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09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138860"/>
            <a:ext cx="7606427" cy="844571"/>
          </a:xfrm>
        </p:spPr>
        <p:txBody>
          <a:bodyPr/>
          <a:lstStyle/>
          <a:p>
            <a:r>
              <a:rPr lang="en-US" dirty="0"/>
              <a:t>Types of Deceased Donors </a:t>
            </a:r>
          </a:p>
        </p:txBody>
      </p:sp>
      <p:sp>
        <p:nvSpPr>
          <p:cNvPr id="3" name="Content Placeholder 2"/>
          <p:cNvSpPr>
            <a:spLocks noGrp="1"/>
          </p:cNvSpPr>
          <p:nvPr>
            <p:ph idx="1"/>
          </p:nvPr>
        </p:nvSpPr>
        <p:spPr>
          <a:xfrm>
            <a:off x="648392" y="1090412"/>
            <a:ext cx="8088284" cy="5559770"/>
          </a:xfrm>
        </p:spPr>
        <p:txBody>
          <a:bodyPr>
            <a:noAutofit/>
          </a:bodyPr>
          <a:lstStyle/>
          <a:p>
            <a:r>
              <a:rPr lang="en-US" sz="1800" b="1" dirty="0"/>
              <a:t>Standard brain dead donor</a:t>
            </a:r>
          </a:p>
          <a:p>
            <a:endParaRPr lang="en-US" sz="1800" b="1" dirty="0"/>
          </a:p>
          <a:p>
            <a:r>
              <a:rPr lang="en-US" sz="1800" b="1" dirty="0"/>
              <a:t>Donation after circulatory death: </a:t>
            </a:r>
            <a:r>
              <a:rPr lang="en-US" sz="1800" dirty="0"/>
              <a:t>(on life support, wait for the heart to stop then additional five minutes, no difference in long term patient or organ, survival or complications).</a:t>
            </a:r>
          </a:p>
          <a:p>
            <a:endParaRPr lang="en-US" sz="1800" dirty="0"/>
          </a:p>
          <a:p>
            <a:r>
              <a:rPr lang="en-US" sz="1800" b="1" dirty="0"/>
              <a:t>Public Health Services (PHS) Donor Risk Criteria</a:t>
            </a:r>
            <a:r>
              <a:rPr lang="en-US" sz="1800" dirty="0"/>
              <a:t>:  Many organs become available from donors who have been identified to have certain risk factors that may increase your chances for acquiring certain viral infections such as Human Immunodeficiency Virus (HIV), Hepatitis B and Hepatitis C. If an organ becomes available from a donor with a known PHS risk criteria (examples: IV drug use, jail time, multiple sexual partners, etc.), you will be told that it is a donor that meets risk criteria and that you have the option to decline the organ offer.  Organs received from a donor meeting risk criteria does not imply that there will be reduced functionality of the organ.  All transplant recipients are required to have blood drawn 4-8 weeks after transplant for HIV, Hepatitis B &amp; Hepatitis C and results of the testing will be submitted to UNOS.  If you test positive for any of these 3 tests, the transplant center will contact you to coordinate treatment.</a:t>
            </a:r>
          </a:p>
        </p:txBody>
      </p:sp>
    </p:spTree>
    <p:extLst>
      <p:ext uri="{BB962C8B-B14F-4D97-AF65-F5344CB8AC3E}">
        <p14:creationId xmlns:p14="http://schemas.microsoft.com/office/powerpoint/2010/main" val="49762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More About PHS Risk Criteria Program Offers</a:t>
            </a:r>
          </a:p>
        </p:txBody>
      </p:sp>
      <p:sp>
        <p:nvSpPr>
          <p:cNvPr id="3" name="Content Placeholder 2"/>
          <p:cNvSpPr>
            <a:spLocks noGrp="1"/>
          </p:cNvSpPr>
          <p:nvPr>
            <p:ph idx="1"/>
          </p:nvPr>
        </p:nvSpPr>
        <p:spPr/>
        <p:txBody>
          <a:bodyPr>
            <a:normAutofit fontScale="85000" lnSpcReduction="20000"/>
          </a:bodyPr>
          <a:lstStyle/>
          <a:p>
            <a:pPr lvl="0"/>
            <a:r>
              <a:rPr lang="en-US" dirty="0"/>
              <a:t>The tests we use to look for HIV, Hepatitis B and Hepatitis C are extremely good, but as with every test, there is a small chance that the test is negative even if the virus is present.  </a:t>
            </a:r>
          </a:p>
          <a:p>
            <a:pPr lvl="0"/>
            <a:r>
              <a:rPr lang="en-US" dirty="0"/>
              <a:t>A negative test might occur if the donor had a very recent infection.  For this reason, we identify donors who have potential exposures for HIV, Hepatitis B and Hepatitis C in the last month that might be missed by our testing.  </a:t>
            </a:r>
          </a:p>
          <a:p>
            <a:pPr lvl="0"/>
            <a:r>
              <a:rPr lang="en-US" dirty="0"/>
              <a:t>When offered a donor meeting risk criteria, you should also consider that your chance of dying while waiting for another organ offer may be greater than the risk of infection.  </a:t>
            </a:r>
          </a:p>
          <a:p>
            <a:pPr lvl="0"/>
            <a:r>
              <a:rPr lang="en-US" dirty="0"/>
              <a:t>The risk of missing an infection is around 1 in 10,000 to 1 in a million depending on the risk criteria.  </a:t>
            </a:r>
          </a:p>
          <a:p>
            <a:pPr lvl="0"/>
            <a:r>
              <a:rPr lang="en-US" dirty="0"/>
              <a:t>While this risk is very low, it is important for all organ recipients to know that a small risk exists and for this reason all recipients will be tested for these viruses after transplantation.</a:t>
            </a:r>
          </a:p>
          <a:p>
            <a:endParaRPr lang="en-US" dirty="0"/>
          </a:p>
        </p:txBody>
      </p:sp>
    </p:spTree>
    <p:extLst>
      <p:ext uri="{BB962C8B-B14F-4D97-AF65-F5344CB8AC3E}">
        <p14:creationId xmlns:p14="http://schemas.microsoft.com/office/powerpoint/2010/main" val="154284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Deceased Donors</a:t>
            </a:r>
          </a:p>
        </p:txBody>
      </p:sp>
      <p:sp>
        <p:nvSpPr>
          <p:cNvPr id="3" name="Content Placeholder 2"/>
          <p:cNvSpPr>
            <a:spLocks noGrp="1"/>
          </p:cNvSpPr>
          <p:nvPr>
            <p:ph idx="1"/>
          </p:nvPr>
        </p:nvSpPr>
        <p:spPr>
          <a:xfrm>
            <a:off x="914401" y="1787237"/>
            <a:ext cx="8229599" cy="4389120"/>
          </a:xfrm>
        </p:spPr>
        <p:txBody>
          <a:bodyPr>
            <a:normAutofit fontScale="55000" lnSpcReduction="20000"/>
          </a:bodyPr>
          <a:lstStyle/>
          <a:p>
            <a:r>
              <a:rPr lang="en-US" b="1" dirty="0"/>
              <a:t>Hepatitis B donors: </a:t>
            </a:r>
            <a:r>
              <a:rPr lang="en-US" dirty="0"/>
              <a:t>(are offered to a patient who is immune to Hepatitis B either from prior exposure or vaccination)</a:t>
            </a:r>
          </a:p>
          <a:p>
            <a:endParaRPr lang="en-US" dirty="0"/>
          </a:p>
          <a:p>
            <a:pPr marL="0" indent="0">
              <a:buNone/>
            </a:pPr>
            <a:endParaRPr lang="en-US" dirty="0"/>
          </a:p>
          <a:p>
            <a:r>
              <a:rPr lang="en-US" b="1" dirty="0"/>
              <a:t>Hepatitis C donors:  </a:t>
            </a:r>
            <a:r>
              <a:rPr lang="en-US" sz="2900" dirty="0"/>
              <a:t>You may be offered a kidney from a deceased donor who tests positive for Hepatitis C.   You will have talked with a member of the kidney transplant team during your initial evaluation to be specially listed for these types of kidneys.   A comprehensive medical assessment will be performed, including tests of your liver, to see if these kidneys are right for you.   If so, post-operatively you will be given medical treatment if you contract hepatitis C and you may meet with a </a:t>
            </a:r>
            <a:r>
              <a:rPr lang="en-US" sz="2900" dirty="0" err="1"/>
              <a:t>hepatologist</a:t>
            </a:r>
            <a:r>
              <a:rPr lang="en-US" sz="2900" dirty="0"/>
              <a:t>.   Post-operatively, in addition to your regular immune suppression medications, you may take 1 or 2 extra pills for a few months to eradicate the HCV virus.   These pills are generally tolerated quite well, and are covered by your insurance.  In general, accepting a kidney from a donor with HCV may significantly reduce your time on the waiting list, while ensuring excellent kidney allograft function in the future.    The health of people who receive a kidney transplant is better than the health of people on long-term dialysis. This makes getting a kidney transplant the top priority. Since hepatitis C can be cured without too many side effects, this is now considered an option to transplant more people.     At Nebraska Medicine, we have successfully transplanted over 50 people to date with HCV+ kidneys, all of whom have done well post-operatively from a viral standpoint.”</a:t>
            </a:r>
          </a:p>
          <a:p>
            <a:endParaRPr lang="en-US" b="1" dirty="0"/>
          </a:p>
          <a:p>
            <a:pPr marL="0" indent="0">
              <a:buNone/>
            </a:pPr>
            <a:endParaRPr lang="en-US" dirty="0"/>
          </a:p>
        </p:txBody>
      </p:sp>
    </p:spTree>
    <p:extLst>
      <p:ext uri="{BB962C8B-B14F-4D97-AF65-F5344CB8AC3E}">
        <p14:creationId xmlns:p14="http://schemas.microsoft.com/office/powerpoint/2010/main" val="415384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Deceased Donors</a:t>
            </a:r>
          </a:p>
        </p:txBody>
      </p:sp>
      <p:sp>
        <p:nvSpPr>
          <p:cNvPr id="3" name="Content Placeholder 2"/>
          <p:cNvSpPr>
            <a:spLocks noGrp="1"/>
          </p:cNvSpPr>
          <p:nvPr>
            <p:ph idx="1"/>
          </p:nvPr>
        </p:nvSpPr>
        <p:spPr>
          <a:xfrm>
            <a:off x="914401" y="1787237"/>
            <a:ext cx="8229599" cy="4389120"/>
          </a:xfrm>
        </p:spPr>
        <p:txBody>
          <a:bodyPr>
            <a:normAutofit/>
          </a:bodyPr>
          <a:lstStyle/>
          <a:p>
            <a:r>
              <a:rPr lang="en-US" sz="1800" b="1" dirty="0"/>
              <a:t>Covid Positive Donors: </a:t>
            </a:r>
            <a:r>
              <a:rPr lang="en-US" sz="1800" dirty="0"/>
              <a:t>You may be offered a kidney from a deceased donor who tests positive for Covid-19 or has previously been infected with Covid-19. During evaluation from the transplant team, which included input from our transplant infectious disease colleagues, we believe the risk of transmission of Covid-19 to you is very low as a kidney transplant recipient. To date, no confirmed transmission of SARS-CoV-2 from donor to recipient via non-lung organ transplantation has been reported; surveillance is ongoing. Long-term effects of utilizing organs from previously known Covid-19 positive donors is unknown. </a:t>
            </a:r>
            <a:endParaRPr lang="en-US" sz="1800" b="1" dirty="0"/>
          </a:p>
          <a:p>
            <a:pPr marL="0" indent="0">
              <a:buNone/>
            </a:pPr>
            <a:endParaRPr lang="en-US" dirty="0"/>
          </a:p>
        </p:txBody>
      </p:sp>
    </p:spTree>
    <p:extLst>
      <p:ext uri="{BB962C8B-B14F-4D97-AF65-F5344CB8AC3E}">
        <p14:creationId xmlns:p14="http://schemas.microsoft.com/office/powerpoint/2010/main" val="633062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5" y="74815"/>
            <a:ext cx="8304415" cy="1149685"/>
          </a:xfrm>
        </p:spPr>
        <p:txBody>
          <a:bodyPr/>
          <a:lstStyle/>
          <a:p>
            <a:r>
              <a:rPr lang="en-US" dirty="0"/>
              <a:t>Kidney Donor Profile Index (KDPI)</a:t>
            </a:r>
          </a:p>
        </p:txBody>
      </p:sp>
      <p:sp>
        <p:nvSpPr>
          <p:cNvPr id="3" name="Content Placeholder 2"/>
          <p:cNvSpPr>
            <a:spLocks noGrp="1"/>
          </p:cNvSpPr>
          <p:nvPr>
            <p:ph idx="1"/>
          </p:nvPr>
        </p:nvSpPr>
        <p:spPr>
          <a:xfrm>
            <a:off x="956667" y="1614115"/>
            <a:ext cx="7606426" cy="4821854"/>
          </a:xfrm>
        </p:spPr>
        <p:txBody>
          <a:bodyPr>
            <a:normAutofit lnSpcReduction="10000"/>
          </a:bodyPr>
          <a:lstStyle/>
          <a:p>
            <a:r>
              <a:rPr lang="en-US" sz="1400" b="1" dirty="0"/>
              <a:t>KDPI greater than 85%:</a:t>
            </a:r>
            <a:endParaRPr lang="en-US" sz="1400" dirty="0"/>
          </a:p>
          <a:p>
            <a:r>
              <a:rPr lang="en-US" sz="1400" dirty="0"/>
              <a:t>The national network (OPTN) is responsible for allocating kidneys and coordinating transplants</a:t>
            </a:r>
          </a:p>
          <a:p>
            <a:r>
              <a:rPr lang="en-US" sz="1400" dirty="0"/>
              <a:t>“Score” assigned to every kidney being offered for transplant its called Kidney Donor Profile Index this score is from 0-100%, this score is based on how the kidney will work:</a:t>
            </a:r>
          </a:p>
          <a:p>
            <a:pPr marL="341313" lvl="1" indent="0">
              <a:buNone/>
            </a:pPr>
            <a:r>
              <a:rPr lang="en-US" sz="1100" dirty="0">
                <a:solidFill>
                  <a:srgbClr val="FF3F3F"/>
                </a:solidFill>
              </a:rPr>
              <a:t> </a:t>
            </a:r>
            <a:r>
              <a:rPr lang="en-US" sz="1100" dirty="0"/>
              <a:t>The score is made up of these donor factors:</a:t>
            </a:r>
          </a:p>
          <a:p>
            <a:pPr lvl="1"/>
            <a:r>
              <a:rPr lang="en-US" sz="1100" dirty="0"/>
              <a:t>Weight</a:t>
            </a:r>
          </a:p>
          <a:p>
            <a:pPr lvl="1"/>
            <a:r>
              <a:rPr lang="en-US" sz="1100" dirty="0"/>
              <a:t>Height</a:t>
            </a:r>
          </a:p>
          <a:p>
            <a:pPr lvl="1"/>
            <a:r>
              <a:rPr lang="en-US" sz="1100" dirty="0"/>
              <a:t>Ethnicity</a:t>
            </a:r>
          </a:p>
          <a:p>
            <a:pPr lvl="1"/>
            <a:r>
              <a:rPr lang="en-US" sz="1100" dirty="0"/>
              <a:t>Cause of Death (brain vs. head)</a:t>
            </a:r>
          </a:p>
          <a:p>
            <a:pPr lvl="1"/>
            <a:r>
              <a:rPr lang="en-US" sz="1100" dirty="0"/>
              <a:t>Stroke as cause of death</a:t>
            </a:r>
          </a:p>
          <a:p>
            <a:pPr lvl="1"/>
            <a:r>
              <a:rPr lang="en-US" sz="1100" dirty="0"/>
              <a:t>High Blood Pressure</a:t>
            </a:r>
          </a:p>
          <a:p>
            <a:pPr lvl="1"/>
            <a:r>
              <a:rPr lang="en-US" sz="1100" dirty="0"/>
              <a:t>Diabetes</a:t>
            </a:r>
          </a:p>
          <a:p>
            <a:pPr lvl="1"/>
            <a:r>
              <a:rPr lang="en-US" sz="1100" dirty="0"/>
              <a:t>Hepatitis C virus </a:t>
            </a:r>
          </a:p>
          <a:p>
            <a:pPr lvl="1"/>
            <a:r>
              <a:rPr lang="en-US" sz="1100" dirty="0"/>
              <a:t>Serum Creatinine (a measurement of how the kidney is working)</a:t>
            </a:r>
          </a:p>
          <a:p>
            <a:pPr lvl="1"/>
            <a:r>
              <a:rPr lang="en-US" sz="1100" dirty="0"/>
              <a:t>Age</a:t>
            </a:r>
          </a:p>
          <a:p>
            <a:pPr marL="341313" lvl="1" indent="0">
              <a:buNone/>
            </a:pPr>
            <a:r>
              <a:rPr lang="en-US" sz="1100" dirty="0"/>
              <a:t> A person will be consented for Kidneys over the score of 85%</a:t>
            </a:r>
          </a:p>
          <a:p>
            <a:pPr marL="341313" lvl="1" indent="0">
              <a:buNone/>
            </a:pPr>
            <a:r>
              <a:rPr lang="en-US" sz="1100" dirty="0"/>
              <a:t>We will not discuss the score of the kidney at any time. We will only notify you if the score is greater than 85%, which your consent is needed to accept this kidney</a:t>
            </a:r>
          </a:p>
          <a:p>
            <a:pPr marL="341313" lvl="1" indent="0">
              <a:buNone/>
            </a:pPr>
            <a:r>
              <a:rPr lang="en-US" sz="1100" dirty="0"/>
              <a:t> Each offer is screened by the surgeons, this score is only one factor when accepting as offer</a:t>
            </a:r>
          </a:p>
          <a:p>
            <a:pPr marL="341313" lvl="1" indent="0">
              <a:buNone/>
            </a:pPr>
            <a:endParaRPr lang="en-US" sz="1100" dirty="0"/>
          </a:p>
        </p:txBody>
      </p:sp>
    </p:spTree>
    <p:extLst>
      <p:ext uri="{BB962C8B-B14F-4D97-AF65-F5344CB8AC3E}">
        <p14:creationId xmlns:p14="http://schemas.microsoft.com/office/powerpoint/2010/main" val="328652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KDPI </a:t>
            </a:r>
          </a:p>
        </p:txBody>
      </p:sp>
      <p:sp>
        <p:nvSpPr>
          <p:cNvPr id="3" name="Content Placeholder 2"/>
          <p:cNvSpPr>
            <a:spLocks noGrp="1"/>
          </p:cNvSpPr>
          <p:nvPr>
            <p:ph idx="1"/>
          </p:nvPr>
        </p:nvSpPr>
        <p:spPr>
          <a:xfrm>
            <a:off x="956667" y="1614115"/>
            <a:ext cx="7606426" cy="4967917"/>
          </a:xfrm>
        </p:spPr>
        <p:txBody>
          <a:bodyPr>
            <a:normAutofit fontScale="85000" lnSpcReduction="10000"/>
          </a:bodyPr>
          <a:lstStyle/>
          <a:p>
            <a:r>
              <a:rPr lang="en-US" dirty="0"/>
              <a:t>There are certain situations where a kidney will be given a high KDPI score that is not reflective of the actual quality of the kidney (ex: some pediatric kidneys or </a:t>
            </a:r>
            <a:r>
              <a:rPr lang="en-US" dirty="0" err="1"/>
              <a:t>en</a:t>
            </a:r>
            <a:r>
              <a:rPr lang="en-US" dirty="0"/>
              <a:t> bloc kidneys)</a:t>
            </a:r>
          </a:p>
          <a:p>
            <a:endParaRPr lang="en-US" dirty="0"/>
          </a:p>
          <a:p>
            <a:r>
              <a:rPr lang="en-US" dirty="0"/>
              <a:t>As such, limiting KDPI acceptance threshold has the potential to cause a candidate to miss out on some high quality donor kidneys that are expected to perform better than suggested by the KDPI</a:t>
            </a:r>
          </a:p>
          <a:p>
            <a:endParaRPr lang="en-US" dirty="0"/>
          </a:p>
          <a:p>
            <a:r>
              <a:rPr lang="en-US" dirty="0"/>
              <a:t>We recommend candidates are listed for all KDPI kidneys in order to increase the opportunity to receive a timely kidney transplant </a:t>
            </a:r>
          </a:p>
          <a:p>
            <a:pPr lvl="1"/>
            <a:r>
              <a:rPr lang="en-US" dirty="0"/>
              <a:t>All donor kidneys are carefully screened by our surgeons to ensure the right kidney is given to the right patient</a:t>
            </a:r>
          </a:p>
          <a:p>
            <a:pPr lvl="1"/>
            <a:r>
              <a:rPr lang="en-US" dirty="0"/>
              <a:t>Consent is required in order to be listed for kidneys with KDPI &gt;85%</a:t>
            </a:r>
          </a:p>
        </p:txBody>
      </p:sp>
    </p:spTree>
    <p:extLst>
      <p:ext uri="{BB962C8B-B14F-4D97-AF65-F5344CB8AC3E}">
        <p14:creationId xmlns:p14="http://schemas.microsoft.com/office/powerpoint/2010/main" val="241509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Outcomes of Evaluation	</a:t>
            </a:r>
          </a:p>
        </p:txBody>
      </p:sp>
      <p:sp>
        <p:nvSpPr>
          <p:cNvPr id="3" name="Content Placeholder 2"/>
          <p:cNvSpPr>
            <a:spLocks noGrp="1"/>
          </p:cNvSpPr>
          <p:nvPr>
            <p:ph idx="1"/>
          </p:nvPr>
        </p:nvSpPr>
        <p:spPr/>
        <p:txBody>
          <a:bodyPr>
            <a:normAutofit/>
          </a:bodyPr>
          <a:lstStyle/>
          <a:p>
            <a:pPr marL="231775" lvl="1" indent="-231775">
              <a:buSzPct val="120000"/>
              <a:buFont typeface="Arial" panose="020B0604020202020204" pitchFamily="34" charset="0"/>
              <a:buChar char="•"/>
            </a:pPr>
            <a:endParaRPr lang="en-US" dirty="0"/>
          </a:p>
          <a:p>
            <a:pPr lvl="0"/>
            <a:r>
              <a:rPr lang="en-US" dirty="0"/>
              <a:t>Additional testing needed for team to determine candidacy</a:t>
            </a:r>
          </a:p>
          <a:p>
            <a:pPr lvl="1"/>
            <a:r>
              <a:rPr lang="en-US" dirty="0"/>
              <a:t>Must be completed within 6-months of evaluation starting today</a:t>
            </a:r>
          </a:p>
          <a:p>
            <a:r>
              <a:rPr lang="en-US" dirty="0"/>
              <a:t>Placement</a:t>
            </a:r>
            <a:r>
              <a:rPr lang="en-US" sz="2800" dirty="0"/>
              <a:t> on the Wait List</a:t>
            </a:r>
          </a:p>
          <a:p>
            <a:r>
              <a:rPr lang="en-US" dirty="0"/>
              <a:t>Not approved as candidate - risk of transplant outweighs potential benefits: Do No Harm</a:t>
            </a:r>
          </a:p>
          <a:p>
            <a:pPr marL="0" lvl="0" indent="0">
              <a:buNone/>
            </a:pPr>
            <a:endParaRPr lang="en-US" sz="2800" dirty="0"/>
          </a:p>
          <a:p>
            <a:pPr lvl="0"/>
            <a:endParaRPr lang="en-US" sz="2800" dirty="0"/>
          </a:p>
          <a:p>
            <a:endParaRPr lang="en-US" sz="2800" dirty="0"/>
          </a:p>
        </p:txBody>
      </p:sp>
    </p:spTree>
    <p:extLst>
      <p:ext uri="{BB962C8B-B14F-4D97-AF65-F5344CB8AC3E}">
        <p14:creationId xmlns:p14="http://schemas.microsoft.com/office/powerpoint/2010/main" val="32888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Listing </a:t>
            </a:r>
          </a:p>
        </p:txBody>
      </p:sp>
      <p:sp>
        <p:nvSpPr>
          <p:cNvPr id="3" name="Content Placeholder 2"/>
          <p:cNvSpPr>
            <a:spLocks noGrp="1"/>
          </p:cNvSpPr>
          <p:nvPr>
            <p:ph idx="1"/>
          </p:nvPr>
        </p:nvSpPr>
        <p:spPr>
          <a:xfrm>
            <a:off x="956666" y="1379095"/>
            <a:ext cx="7737629" cy="4631961"/>
          </a:xfrm>
        </p:spPr>
        <p:txBody>
          <a:bodyPr>
            <a:normAutofit/>
          </a:bodyPr>
          <a:lstStyle/>
          <a:p>
            <a:endParaRPr lang="en-US" dirty="0"/>
          </a:p>
          <a:p>
            <a:r>
              <a:rPr lang="en-US" dirty="0"/>
              <a:t>If you are placed on the National Kidney Wait List managed by the United Network for Organ Sharing (UNOS), you will be notified via phone call and letter</a:t>
            </a:r>
          </a:p>
          <a:p>
            <a:r>
              <a:rPr lang="en-US" dirty="0"/>
              <a:t>The order on the list is driven by the length of time you are on the list, time on dialysis, antibody levels, and age (pediatrics)</a:t>
            </a:r>
          </a:p>
          <a:p>
            <a:r>
              <a:rPr lang="en-US" dirty="0"/>
              <a:t>The type of offer will be explained to you and you have the right to refuse a kidney offer. </a:t>
            </a:r>
          </a:p>
          <a:p>
            <a:r>
              <a:rPr lang="en-US" b="1" dirty="0"/>
              <a:t>NO</a:t>
            </a:r>
            <a:r>
              <a:rPr lang="en-US" dirty="0"/>
              <a:t> Donor information will be shared</a:t>
            </a:r>
          </a:p>
        </p:txBody>
      </p:sp>
    </p:spTree>
    <p:extLst>
      <p:ext uri="{BB962C8B-B14F-4D97-AF65-F5344CB8AC3E}">
        <p14:creationId xmlns:p14="http://schemas.microsoft.com/office/powerpoint/2010/main" val="267396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List Responsibilities</a:t>
            </a:r>
          </a:p>
        </p:txBody>
      </p:sp>
      <p:sp>
        <p:nvSpPr>
          <p:cNvPr id="3" name="Content Placeholder 2"/>
          <p:cNvSpPr>
            <a:spLocks noGrp="1"/>
          </p:cNvSpPr>
          <p:nvPr>
            <p:ph idx="1"/>
          </p:nvPr>
        </p:nvSpPr>
        <p:spPr/>
        <p:txBody>
          <a:bodyPr>
            <a:noAutofit/>
          </a:bodyPr>
          <a:lstStyle/>
          <a:p>
            <a:r>
              <a:rPr lang="en-US" dirty="0"/>
              <a:t>Annual testing; however, some patients may be seen more often</a:t>
            </a:r>
          </a:p>
          <a:p>
            <a:r>
              <a:rPr lang="en-US" dirty="0"/>
              <a:t>Make sure you continue to have a reliable care partner with reliable transportation and a reliable cell phone at all times with voice mail. </a:t>
            </a:r>
          </a:p>
          <a:p>
            <a:pPr marL="231775" lvl="1" indent="-231775">
              <a:buSzPct val="120000"/>
              <a:buFont typeface="Arial" panose="020B0604020202020204" pitchFamily="34" charset="0"/>
              <a:buChar char="•"/>
            </a:pPr>
            <a:r>
              <a:rPr lang="en-US" dirty="0"/>
              <a:t>Monthly HLA Antibody testing </a:t>
            </a:r>
          </a:p>
          <a:p>
            <a:r>
              <a:rPr lang="en-US" dirty="0"/>
              <a:t>Notify your nurse coordinator of any changes:</a:t>
            </a:r>
          </a:p>
          <a:p>
            <a:pPr marL="685800" lvl="1" indent="-338138"/>
            <a:r>
              <a:rPr lang="en-US" dirty="0"/>
              <a:t>To your insurance, contact information which includes phone numbers, MEDICAL CONDITIONS, any dialysis changes, including changing nephrologists, travel plans</a:t>
            </a:r>
          </a:p>
        </p:txBody>
      </p:sp>
    </p:spTree>
    <p:extLst>
      <p:ext uri="{BB962C8B-B14F-4D97-AF65-F5344CB8AC3E}">
        <p14:creationId xmlns:p14="http://schemas.microsoft.com/office/powerpoint/2010/main" val="337678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Choices for ESRD</a:t>
            </a:r>
          </a:p>
        </p:txBody>
      </p:sp>
      <p:sp>
        <p:nvSpPr>
          <p:cNvPr id="3" name="Content Placeholder 2"/>
          <p:cNvSpPr>
            <a:spLocks noGrp="1"/>
          </p:cNvSpPr>
          <p:nvPr>
            <p:ph idx="1"/>
          </p:nvPr>
        </p:nvSpPr>
        <p:spPr/>
        <p:txBody>
          <a:bodyPr/>
          <a:lstStyle/>
          <a:p>
            <a:r>
              <a:rPr lang="en-US" dirty="0"/>
              <a:t>Medical Management</a:t>
            </a:r>
          </a:p>
          <a:p>
            <a:r>
              <a:rPr lang="en-US" dirty="0"/>
              <a:t>Hemodialysis</a:t>
            </a:r>
          </a:p>
          <a:p>
            <a:r>
              <a:rPr lang="en-US" dirty="0"/>
              <a:t>Peritoneal dialysis</a:t>
            </a:r>
          </a:p>
          <a:p>
            <a:r>
              <a:rPr lang="en-US" dirty="0"/>
              <a:t>Deceased donor kidney transplant</a:t>
            </a:r>
          </a:p>
          <a:p>
            <a:r>
              <a:rPr lang="en-US" dirty="0"/>
              <a:t>Living donor kidney transplant</a:t>
            </a:r>
          </a:p>
        </p:txBody>
      </p:sp>
    </p:spTree>
    <p:extLst>
      <p:ext uri="{BB962C8B-B14F-4D97-AF65-F5344CB8AC3E}">
        <p14:creationId xmlns:p14="http://schemas.microsoft.com/office/powerpoint/2010/main" val="185324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on the Wait List </a:t>
            </a:r>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3366495586"/>
              </p:ext>
            </p:extLst>
          </p:nvPr>
        </p:nvGraphicFramePr>
        <p:xfrm>
          <a:off x="794478" y="1790635"/>
          <a:ext cx="8349521" cy="379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4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9B8C2F5E-0FAF-4068-834D-E4A61D2ED227}"/>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graphicEl>
                                              <a:dgm id="{9B8C2F5E-0FAF-4068-834D-E4A61D2ED22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graphicEl>
                                              <a:dgm id="{75E9B8E6-6C7F-4F4D-BB6D-56C1B10F363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graphicEl>
                                              <a:dgm id="{686F3684-7738-4CE2-9A94-4AFA8C586E8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
                                            <p:graphicEl>
                                              <a:dgm id="{C4CFF5F5-D726-463D-AAE0-9D4EB9963CD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
                                            <p:graphicEl>
                                              <a:dgm id="{DA984FC5-22B8-4CA7-AA10-990673394AC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
                                            <p:graphicEl>
                                              <a:dgm id="{6EE890B5-AB8C-49EB-837A-C1D1146F6BB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
                                            <p:graphicEl>
                                              <a:dgm id="{57314563-CCA8-435D-B566-B943DF077A8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
                                            <p:graphicEl>
                                              <a:dgm id="{13BF11AF-2BD7-4803-B8CB-683CC11743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Receiving an Organ Offer</a:t>
            </a:r>
          </a:p>
        </p:txBody>
      </p:sp>
      <p:sp>
        <p:nvSpPr>
          <p:cNvPr id="3" name="Content Placeholder 2"/>
          <p:cNvSpPr>
            <a:spLocks noGrp="1"/>
          </p:cNvSpPr>
          <p:nvPr>
            <p:ph idx="1"/>
          </p:nvPr>
        </p:nvSpPr>
        <p:spPr>
          <a:xfrm>
            <a:off x="956667" y="1614116"/>
            <a:ext cx="7606426" cy="4011432"/>
          </a:xfrm>
        </p:spPr>
        <p:txBody>
          <a:bodyPr>
            <a:normAutofit/>
          </a:bodyPr>
          <a:lstStyle/>
          <a:p>
            <a:r>
              <a:rPr lang="en-US" dirty="0"/>
              <a:t>We </a:t>
            </a:r>
            <a:r>
              <a:rPr lang="en-US" i="1" dirty="0"/>
              <a:t>must</a:t>
            </a:r>
            <a:r>
              <a:rPr lang="en-US" dirty="0"/>
              <a:t> be able to contact you within 15 minutes</a:t>
            </a:r>
          </a:p>
          <a:p>
            <a:r>
              <a:rPr lang="en-US" dirty="0"/>
              <a:t>You </a:t>
            </a:r>
            <a:r>
              <a:rPr lang="en-US" i="1" dirty="0"/>
              <a:t>must</a:t>
            </a:r>
            <a:r>
              <a:rPr lang="en-US" dirty="0"/>
              <a:t> have dependable transportation</a:t>
            </a:r>
          </a:p>
          <a:p>
            <a:r>
              <a:rPr lang="en-US" dirty="0"/>
              <a:t>Your care partner </a:t>
            </a:r>
            <a:r>
              <a:rPr lang="en-US" i="1" dirty="0"/>
              <a:t>must </a:t>
            </a:r>
            <a:r>
              <a:rPr lang="en-US" dirty="0"/>
              <a:t>come with you and be present during your hospital stay from 9:00-4:00</a:t>
            </a:r>
          </a:p>
          <a:p>
            <a:r>
              <a:rPr lang="en-US" dirty="0"/>
              <a:t>We will not share personal information pertaining to your donor at any time </a:t>
            </a:r>
          </a:p>
          <a:p>
            <a:r>
              <a:rPr lang="en-US" dirty="0"/>
              <a:t>There’s a possibility the transplant may fall through at any time </a:t>
            </a:r>
          </a:p>
        </p:txBody>
      </p:sp>
    </p:spTree>
    <p:extLst>
      <p:ext uri="{BB962C8B-B14F-4D97-AF65-F5344CB8AC3E}">
        <p14:creationId xmlns:p14="http://schemas.microsoft.com/office/powerpoint/2010/main" val="319760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Expect When Called in for Transplant</a:t>
            </a:r>
          </a:p>
        </p:txBody>
      </p:sp>
      <p:sp>
        <p:nvSpPr>
          <p:cNvPr id="3" name="Content Placeholder 2"/>
          <p:cNvSpPr>
            <a:spLocks noGrp="1"/>
          </p:cNvSpPr>
          <p:nvPr>
            <p:ph idx="1"/>
          </p:nvPr>
        </p:nvSpPr>
        <p:spPr>
          <a:xfrm>
            <a:off x="956667" y="1499818"/>
            <a:ext cx="7606426" cy="5050451"/>
          </a:xfrm>
        </p:spPr>
        <p:txBody>
          <a:bodyPr>
            <a:noAutofit/>
          </a:bodyPr>
          <a:lstStyle/>
          <a:p>
            <a:r>
              <a:rPr lang="en-US" sz="1800" dirty="0"/>
              <a:t>When called with a  transplant offer:</a:t>
            </a:r>
          </a:p>
          <a:p>
            <a:pPr lvl="1"/>
            <a:r>
              <a:rPr lang="en-US" sz="1800" dirty="0"/>
              <a:t>We have 15 minutes to reach you or someone who will know where you are for the organ acceptance </a:t>
            </a:r>
          </a:p>
          <a:p>
            <a:pPr lvl="1"/>
            <a:r>
              <a:rPr lang="en-US" sz="1800" dirty="0"/>
              <a:t>Primary offer</a:t>
            </a:r>
          </a:p>
          <a:p>
            <a:pPr lvl="1"/>
            <a:r>
              <a:rPr lang="en-US" sz="1800" dirty="0"/>
              <a:t>Back up offer</a:t>
            </a:r>
          </a:p>
          <a:p>
            <a:pPr lvl="1"/>
            <a:r>
              <a:rPr lang="en-US" sz="1800" dirty="0"/>
              <a:t>Coordinator will not discuss personal donor information with you</a:t>
            </a:r>
          </a:p>
          <a:p>
            <a:pPr lvl="1"/>
            <a:r>
              <a:rPr lang="en-US" sz="1800" dirty="0"/>
              <a:t>We will inform you where to go and what to do when we call you in for transplant, you need to bring your care partner with you</a:t>
            </a:r>
          </a:p>
          <a:p>
            <a:r>
              <a:rPr lang="en-US" sz="1800" dirty="0"/>
              <a:t>Pack a bag to include:</a:t>
            </a:r>
          </a:p>
          <a:p>
            <a:pPr lvl="1"/>
            <a:r>
              <a:rPr lang="en-US" sz="1800" dirty="0"/>
              <a:t>Bottles of home medications</a:t>
            </a:r>
          </a:p>
          <a:p>
            <a:pPr lvl="1"/>
            <a:r>
              <a:rPr lang="en-US" sz="1800" dirty="0"/>
              <a:t>All recipients need to anticipate staying in the Omaha area for 6 weeks post transplant. Your individual stay will be dependent on your transplant admission course. Your length of stay in the Omaha area will be discussed at your first clinic visit. Omaha area is considered 1 hour away from the transplant center. </a:t>
            </a:r>
          </a:p>
          <a:p>
            <a:pPr lvl="1"/>
            <a:endParaRPr lang="en-US" sz="1800" dirty="0"/>
          </a:p>
        </p:txBody>
      </p:sp>
    </p:spTree>
    <p:extLst>
      <p:ext uri="{BB962C8B-B14F-4D97-AF65-F5344CB8AC3E}">
        <p14:creationId xmlns:p14="http://schemas.microsoft.com/office/powerpoint/2010/main" val="119669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1.gstatic.com/images?q=tbn:ANd9GcRgTTTxYfclW8SeP-dTOha18sHg5UZj9mUI8h1-DLmn-eLf9NDYXKgK578R">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75"/>
          <a:stretch/>
        </p:blipFill>
        <p:spPr bwMode="auto">
          <a:xfrm>
            <a:off x="4455866" y="1961104"/>
            <a:ext cx="4307370" cy="3402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Surgery  </a:t>
            </a:r>
          </a:p>
        </p:txBody>
      </p:sp>
      <p:sp>
        <p:nvSpPr>
          <p:cNvPr id="3" name="Content Placeholder 2"/>
          <p:cNvSpPr>
            <a:spLocks noGrp="1"/>
          </p:cNvSpPr>
          <p:nvPr>
            <p:ph idx="1"/>
          </p:nvPr>
        </p:nvSpPr>
        <p:spPr>
          <a:xfrm>
            <a:off x="956667" y="1614115"/>
            <a:ext cx="3615333" cy="5011537"/>
          </a:xfrm>
        </p:spPr>
        <p:txBody>
          <a:bodyPr>
            <a:normAutofit fontScale="77500" lnSpcReduction="20000"/>
          </a:bodyPr>
          <a:lstStyle/>
          <a:p>
            <a:r>
              <a:rPr lang="en-US" dirty="0"/>
              <a:t>2-3 hour surgery</a:t>
            </a:r>
          </a:p>
          <a:p>
            <a:r>
              <a:rPr lang="en-US" dirty="0"/>
              <a:t>Kidney attached in the front of body, near the bladder</a:t>
            </a:r>
          </a:p>
          <a:p>
            <a:r>
              <a:rPr lang="en-US" dirty="0"/>
              <a:t>Will stay on Clarkson’s 5</a:t>
            </a:r>
            <a:r>
              <a:rPr lang="en-US" baseline="30000" dirty="0"/>
              <a:t>th</a:t>
            </a:r>
            <a:r>
              <a:rPr lang="en-US" dirty="0"/>
              <a:t> floor</a:t>
            </a:r>
          </a:p>
          <a:p>
            <a:r>
              <a:rPr lang="en-US" dirty="0"/>
              <a:t>Usual hospital stay is </a:t>
            </a:r>
            <a:br>
              <a:rPr lang="en-US" dirty="0"/>
            </a:br>
            <a:r>
              <a:rPr lang="en-US" dirty="0"/>
              <a:t>3 to 4 days</a:t>
            </a:r>
          </a:p>
          <a:p>
            <a:r>
              <a:rPr lang="en-US" dirty="0"/>
              <a:t>Up and moving same day of surgery</a:t>
            </a:r>
          </a:p>
          <a:p>
            <a:r>
              <a:rPr lang="en-US" dirty="0"/>
              <a:t>A ureteral stent will be placed and removed six weeks after transplant in an outpatient procedure</a:t>
            </a:r>
          </a:p>
          <a:p>
            <a:r>
              <a:rPr lang="en-US" dirty="0"/>
              <a:t>A </a:t>
            </a:r>
            <a:r>
              <a:rPr lang="en-US" dirty="0" err="1"/>
              <a:t>foley</a:t>
            </a:r>
            <a:r>
              <a:rPr lang="en-US" dirty="0"/>
              <a:t> catheter will be placed and removed post op day 3</a:t>
            </a:r>
          </a:p>
          <a:p>
            <a:r>
              <a:rPr lang="en-US" dirty="0"/>
              <a:t>Follow your clinical pathways inpatient</a:t>
            </a:r>
          </a:p>
          <a:p>
            <a:endParaRPr lang="en-US" dirty="0"/>
          </a:p>
          <a:p>
            <a:endParaRPr lang="en-US" dirty="0"/>
          </a:p>
        </p:txBody>
      </p:sp>
    </p:spTree>
    <p:extLst>
      <p:ext uri="{BB962C8B-B14F-4D97-AF65-F5344CB8AC3E}">
        <p14:creationId xmlns:p14="http://schemas.microsoft.com/office/powerpoint/2010/main" val="4202189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79929"/>
            <a:ext cx="7543867" cy="844571"/>
          </a:xfrm>
        </p:spPr>
        <p:txBody>
          <a:bodyPr>
            <a:normAutofit fontScale="90000"/>
          </a:bodyPr>
          <a:lstStyle/>
          <a:p>
            <a:r>
              <a:rPr lang="en-US" dirty="0"/>
              <a:t>Potential Outcomes of Transplant</a:t>
            </a:r>
          </a:p>
        </p:txBody>
      </p:sp>
      <p:sp>
        <p:nvSpPr>
          <p:cNvPr id="4" name="Content Placeholder 3"/>
          <p:cNvSpPr>
            <a:spLocks noGrp="1"/>
          </p:cNvSpPr>
          <p:nvPr>
            <p:ph idx="1"/>
          </p:nvPr>
        </p:nvSpPr>
        <p:spPr/>
        <p:txBody>
          <a:bodyPr/>
          <a:lstStyle/>
          <a:p>
            <a:pPr marL="914400" indent="-914400" defTabSz="461963">
              <a:buNone/>
              <a:tabLst>
                <a:tab pos="461963" algn="l"/>
              </a:tabLst>
            </a:pPr>
            <a:r>
              <a:rPr lang="en-US" sz="3600" dirty="0">
                <a:sym typeface="Wingdings"/>
              </a:rPr>
              <a:t></a:t>
            </a:r>
            <a:r>
              <a:rPr lang="en-US" dirty="0">
                <a:sym typeface="Wingdings"/>
              </a:rPr>
              <a:t>	</a:t>
            </a:r>
            <a:r>
              <a:rPr lang="en-US" dirty="0">
                <a:sym typeface="Wingdings" pitchFamily="2" charset="2"/>
              </a:rPr>
              <a:t>=	Kidney works immediately (70-80%)</a:t>
            </a:r>
          </a:p>
          <a:p>
            <a:pPr marL="914400" indent="-914400" defTabSz="461963">
              <a:buNone/>
              <a:tabLst>
                <a:tab pos="461963" algn="l"/>
              </a:tabLst>
            </a:pPr>
            <a:endParaRPr lang="en-US" dirty="0">
              <a:sym typeface="Wingdings" pitchFamily="2" charset="2"/>
            </a:endParaRPr>
          </a:p>
          <a:p>
            <a:pPr marL="914400" indent="-914400" defTabSz="461963">
              <a:buNone/>
              <a:tabLst>
                <a:tab pos="461963" algn="l"/>
              </a:tabLst>
            </a:pPr>
            <a:r>
              <a:rPr lang="en-US" sz="3600" dirty="0">
                <a:sym typeface="Wingdings"/>
              </a:rPr>
              <a:t></a:t>
            </a:r>
            <a:r>
              <a:rPr lang="en-US" dirty="0">
                <a:sym typeface="Wingdings"/>
              </a:rPr>
              <a:t>	</a:t>
            </a:r>
            <a:r>
              <a:rPr lang="en-US" dirty="0">
                <a:sym typeface="Wingdings" pitchFamily="2" charset="2"/>
              </a:rPr>
              <a:t>=	Slow or delayed graft function; you may need dialysis after transplant (20-30%) </a:t>
            </a:r>
          </a:p>
          <a:p>
            <a:pPr marL="914400" indent="-914400" defTabSz="461963">
              <a:buNone/>
              <a:tabLst>
                <a:tab pos="461963" algn="l"/>
              </a:tabLst>
            </a:pPr>
            <a:endParaRPr lang="en-US" dirty="0">
              <a:sym typeface="Wingdings" pitchFamily="2" charset="2"/>
            </a:endParaRPr>
          </a:p>
          <a:p>
            <a:pPr marL="914400" indent="-914400" defTabSz="461963">
              <a:buNone/>
              <a:tabLst>
                <a:tab pos="461963" algn="l"/>
              </a:tabLst>
            </a:pPr>
            <a:r>
              <a:rPr lang="en-US" sz="3600" dirty="0">
                <a:sym typeface="Wingdings" pitchFamily="2" charset="2"/>
              </a:rPr>
              <a:t></a:t>
            </a:r>
            <a:r>
              <a:rPr lang="en-US" dirty="0">
                <a:sym typeface="Wingdings" pitchFamily="2" charset="2"/>
              </a:rPr>
              <a:t>	=	Fail immediately (1%)</a:t>
            </a:r>
            <a:endParaRPr lang="en-US" dirty="0"/>
          </a:p>
        </p:txBody>
      </p:sp>
    </p:spTree>
    <p:extLst>
      <p:ext uri="{BB962C8B-B14F-4D97-AF65-F5344CB8AC3E}">
        <p14:creationId xmlns:p14="http://schemas.microsoft.com/office/powerpoint/2010/main" val="3061263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032" y="375953"/>
            <a:ext cx="7882359" cy="844571"/>
          </a:xfrm>
        </p:spPr>
        <p:txBody>
          <a:bodyPr/>
          <a:lstStyle/>
          <a:p>
            <a:r>
              <a:rPr lang="en-US" dirty="0"/>
              <a:t>Complications from Transplant </a:t>
            </a:r>
          </a:p>
        </p:txBody>
      </p:sp>
      <p:sp>
        <p:nvSpPr>
          <p:cNvPr id="6" name="Content Placeholder 5"/>
          <p:cNvSpPr>
            <a:spLocks noGrp="1"/>
          </p:cNvSpPr>
          <p:nvPr>
            <p:ph type="body" idx="1"/>
          </p:nvPr>
        </p:nvSpPr>
        <p:spPr>
          <a:xfrm>
            <a:off x="956438" y="1871004"/>
            <a:ext cx="2286000" cy="3657600"/>
          </a:xfrm>
        </p:spPr>
        <p:txBody>
          <a:bodyPr/>
          <a:lstStyle/>
          <a:p>
            <a:pPr marL="0" indent="0">
              <a:buNone/>
            </a:pPr>
            <a:r>
              <a:rPr lang="en-US" b="1" dirty="0"/>
              <a:t>Surgical:</a:t>
            </a:r>
          </a:p>
          <a:p>
            <a:pPr marL="231775" indent="-231775">
              <a:buSzPct val="120000"/>
              <a:buFont typeface="Arial" panose="020B0604020202020204" pitchFamily="34" charset="0"/>
              <a:buChar char="•"/>
            </a:pPr>
            <a:r>
              <a:rPr lang="en-US" dirty="0"/>
              <a:t>Bleeding</a:t>
            </a:r>
          </a:p>
          <a:p>
            <a:pPr marL="231775" indent="-231775">
              <a:buSzPct val="120000"/>
              <a:buFont typeface="Arial" panose="020B0604020202020204" pitchFamily="34" charset="0"/>
              <a:buChar char="•"/>
            </a:pPr>
            <a:r>
              <a:rPr lang="en-US" dirty="0"/>
              <a:t>Wound complications</a:t>
            </a:r>
          </a:p>
          <a:p>
            <a:pPr marL="231775" indent="-231775">
              <a:buSzPct val="120000"/>
              <a:buFont typeface="Arial" panose="020B0604020202020204" pitchFamily="34" charset="0"/>
              <a:buChar char="•"/>
            </a:pPr>
            <a:r>
              <a:rPr lang="en-US" dirty="0"/>
              <a:t>Fluid collections</a:t>
            </a:r>
          </a:p>
          <a:p>
            <a:pPr marL="231775" indent="-231775">
              <a:buSzPct val="120000"/>
              <a:buFont typeface="Arial" panose="020B0604020202020204" pitchFamily="34" charset="0"/>
              <a:buChar char="•"/>
            </a:pPr>
            <a:r>
              <a:rPr lang="en-US" dirty="0"/>
              <a:t>Urinary  complications </a:t>
            </a:r>
          </a:p>
        </p:txBody>
      </p:sp>
      <p:sp>
        <p:nvSpPr>
          <p:cNvPr id="5" name="Text Placeholder 4"/>
          <p:cNvSpPr>
            <a:spLocks noGrp="1"/>
          </p:cNvSpPr>
          <p:nvPr>
            <p:ph type="body" idx="14"/>
          </p:nvPr>
        </p:nvSpPr>
        <p:spPr>
          <a:xfrm>
            <a:off x="6553025" y="1871004"/>
            <a:ext cx="2286000" cy="3657600"/>
          </a:xfrm>
        </p:spPr>
        <p:txBody>
          <a:bodyPr/>
          <a:lstStyle/>
          <a:p>
            <a:r>
              <a:rPr lang="en-US" b="1" dirty="0"/>
              <a:t>Medical:</a:t>
            </a:r>
          </a:p>
          <a:p>
            <a:pPr marL="231775" indent="-231775">
              <a:buSzPct val="120000"/>
              <a:buFont typeface="Arial" panose="020B0604020202020204" pitchFamily="34" charset="0"/>
              <a:buChar char="•"/>
            </a:pPr>
            <a:r>
              <a:rPr lang="en-US" dirty="0"/>
              <a:t>Infections</a:t>
            </a:r>
          </a:p>
          <a:p>
            <a:pPr marL="231775" indent="-231775">
              <a:buSzPct val="120000"/>
              <a:buFont typeface="Arial" panose="020B0604020202020204" pitchFamily="34" charset="0"/>
              <a:buChar char="•"/>
            </a:pPr>
            <a:r>
              <a:rPr lang="en-US" dirty="0"/>
              <a:t>Rejection</a:t>
            </a:r>
          </a:p>
          <a:p>
            <a:pPr marL="231775" indent="-231775">
              <a:buSzPct val="120000"/>
              <a:buFont typeface="Arial" panose="020B0604020202020204" pitchFamily="34" charset="0"/>
              <a:buChar char="•"/>
            </a:pPr>
            <a:r>
              <a:rPr lang="en-US" dirty="0"/>
              <a:t>Weight gain</a:t>
            </a:r>
          </a:p>
          <a:p>
            <a:pPr marL="231775" indent="-231775">
              <a:buSzPct val="120000"/>
              <a:buFont typeface="Arial" panose="020B0604020202020204" pitchFamily="34" charset="0"/>
              <a:buChar char="•"/>
            </a:pPr>
            <a:r>
              <a:rPr lang="en-US" dirty="0"/>
              <a:t>Diabetes</a:t>
            </a:r>
          </a:p>
          <a:p>
            <a:pPr marL="231775" indent="-231775">
              <a:buSzPct val="120000"/>
              <a:buFont typeface="Arial" panose="020B0604020202020204" pitchFamily="34" charset="0"/>
              <a:buChar char="•"/>
            </a:pPr>
            <a:r>
              <a:rPr lang="en-US" dirty="0"/>
              <a:t>Cancer </a:t>
            </a:r>
          </a:p>
          <a:p>
            <a:pPr marL="231775" indent="-231775">
              <a:buSzPct val="120000"/>
              <a:buFont typeface="Arial" panose="020B0604020202020204" pitchFamily="34" charset="0"/>
              <a:buChar char="•"/>
            </a:pPr>
            <a:r>
              <a:rPr lang="en-US" dirty="0"/>
              <a:t>Hypertension</a:t>
            </a:r>
          </a:p>
          <a:p>
            <a:pPr marL="231775" indent="-231775">
              <a:buSzPct val="120000"/>
              <a:buFont typeface="Arial" panose="020B0604020202020204" pitchFamily="34" charset="0"/>
              <a:buChar char="•"/>
            </a:pPr>
            <a:r>
              <a:rPr lang="en-US" dirty="0"/>
              <a:t>GI side effects</a:t>
            </a:r>
          </a:p>
          <a:p>
            <a:endParaRPr lang="en-US" dirty="0"/>
          </a:p>
        </p:txBody>
      </p:sp>
      <p:pic>
        <p:nvPicPr>
          <p:cNvPr id="4" name="Picture 2" descr="C:\Documents and Settings\mrs1037\Local Settings\Temporary Internet Files\Content.IE5\T3VT988R\MP9004221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467" y="1532467"/>
            <a:ext cx="2920826" cy="4379102"/>
          </a:xfrm>
          <a:prstGeom prst="roundRect">
            <a:avLst>
              <a:gd name="adj" fmla="val 16667"/>
            </a:avLst>
          </a:prstGeom>
          <a:ln>
            <a:noFill/>
          </a:ln>
          <a:effectLst>
            <a:glow rad="254000">
              <a:schemeClr val="tx2">
                <a:lumMod val="50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23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374073"/>
            <a:ext cx="7606427" cy="1074871"/>
          </a:xfrm>
        </p:spPr>
        <p:txBody>
          <a:bodyPr/>
          <a:lstStyle/>
          <a:p>
            <a:r>
              <a:rPr lang="en-US" sz="3800" dirty="0"/>
              <a:t>Daily Bathing Decreases </a:t>
            </a:r>
            <a:r>
              <a:rPr lang="en-US" dirty="0"/>
              <a:t>Infection</a:t>
            </a:r>
          </a:p>
        </p:txBody>
      </p:sp>
      <p:sp>
        <p:nvSpPr>
          <p:cNvPr id="3" name="Content Placeholder 2"/>
          <p:cNvSpPr>
            <a:spLocks noGrp="1"/>
          </p:cNvSpPr>
          <p:nvPr>
            <p:ph idx="1"/>
          </p:nvPr>
        </p:nvSpPr>
        <p:spPr/>
        <p:txBody>
          <a:bodyPr>
            <a:noAutofit/>
          </a:bodyPr>
          <a:lstStyle/>
          <a:p>
            <a:r>
              <a:rPr lang="en-US" dirty="0"/>
              <a:t>All people have harmful germs or harmful bacteria on their body</a:t>
            </a:r>
          </a:p>
          <a:p>
            <a:r>
              <a:rPr lang="en-US" dirty="0"/>
              <a:t>These germs and bacteria can cause infections after surgery</a:t>
            </a:r>
          </a:p>
          <a:p>
            <a:r>
              <a:rPr lang="en-US" dirty="0"/>
              <a:t>You will be asked to take a shower at the time of admission for surgery</a:t>
            </a:r>
          </a:p>
          <a:p>
            <a:r>
              <a:rPr lang="en-US" dirty="0"/>
              <a:t>You will be asked to shower daily following your surgery</a:t>
            </a:r>
          </a:p>
          <a:p>
            <a:r>
              <a:rPr lang="en-US" dirty="0"/>
              <a:t>Taking a shower prior to surgery and a shower daily following surgery CAN prevent infection</a:t>
            </a:r>
          </a:p>
        </p:txBody>
      </p:sp>
    </p:spTree>
    <p:extLst>
      <p:ext uri="{BB962C8B-B14F-4D97-AF65-F5344CB8AC3E}">
        <p14:creationId xmlns:p14="http://schemas.microsoft.com/office/powerpoint/2010/main" val="1068658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white">
          <a:xfrm>
            <a:off x="7789333" y="5630333"/>
            <a:ext cx="1202267" cy="1016000"/>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Post-Transplant Compliance </a:t>
            </a:r>
          </a:p>
        </p:txBody>
      </p:sp>
      <p:sp>
        <p:nvSpPr>
          <p:cNvPr id="5" name="Content Placeholder 4"/>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596862620"/>
              </p:ext>
            </p:extLst>
          </p:nvPr>
        </p:nvGraphicFramePr>
        <p:xfrm>
          <a:off x="872067" y="1396999"/>
          <a:ext cx="7848600" cy="483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04334" y="6340901"/>
            <a:ext cx="8001000" cy="369332"/>
          </a:xfrm>
          <a:prstGeom prst="rect">
            <a:avLst/>
          </a:prstGeom>
          <a:noFill/>
        </p:spPr>
        <p:txBody>
          <a:bodyPr wrap="square" rtlCol="0">
            <a:spAutoFit/>
          </a:bodyPr>
          <a:lstStyle/>
          <a:p>
            <a:r>
              <a:rPr lang="en-US" dirty="0"/>
              <a:t>*Please note that visits and lab draws may vary depending on your kidney. </a:t>
            </a:r>
          </a:p>
        </p:txBody>
      </p:sp>
    </p:spTree>
    <p:extLst>
      <p:ext uri="{BB962C8B-B14F-4D97-AF65-F5344CB8AC3E}">
        <p14:creationId xmlns:p14="http://schemas.microsoft.com/office/powerpoint/2010/main" val="8919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8690C14-5A8F-4549-AD21-31F388BDC68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B530D5C-AF90-4CDA-A30C-EED3A252D14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BF25C29-DA79-4F97-BD03-634BDD7E62C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2D77A71-394C-4AD1-A129-7C205D202F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A5F909F-6006-4F3D-88BB-0AC2012FAB0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3A11844-C1B1-46B4-BD42-FCE07AF0FD0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529517B9-9669-488A-943C-61D3A484278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00FF8B6C-1228-4A87-B294-305ABFB7AE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illthing.com/sc_images/products/433_large_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6282" r="6197" b="3552"/>
          <a:stretch/>
        </p:blipFill>
        <p:spPr bwMode="auto">
          <a:xfrm>
            <a:off x="4494910" y="1614115"/>
            <a:ext cx="4469410" cy="3697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Medications for Transplant </a:t>
            </a:r>
          </a:p>
        </p:txBody>
      </p:sp>
      <p:sp>
        <p:nvSpPr>
          <p:cNvPr id="4" name="Content Placeholder 3"/>
          <p:cNvSpPr>
            <a:spLocks noGrp="1"/>
          </p:cNvSpPr>
          <p:nvPr>
            <p:ph idx="1"/>
          </p:nvPr>
        </p:nvSpPr>
        <p:spPr>
          <a:xfrm>
            <a:off x="956667" y="1614115"/>
            <a:ext cx="7606426" cy="4975528"/>
          </a:xfrm>
        </p:spPr>
        <p:txBody>
          <a:bodyPr anchor="t">
            <a:normAutofit fontScale="62500" lnSpcReduction="20000"/>
          </a:bodyPr>
          <a:lstStyle/>
          <a:p>
            <a:r>
              <a:rPr lang="en-US" sz="2600" dirty="0"/>
              <a:t>3 anti-rejection/immunosuppression medications:</a:t>
            </a:r>
          </a:p>
          <a:p>
            <a:pPr lvl="1"/>
            <a:r>
              <a:rPr lang="en-US" sz="2600" dirty="0"/>
              <a:t>Prograf</a:t>
            </a:r>
          </a:p>
          <a:p>
            <a:pPr lvl="1"/>
            <a:r>
              <a:rPr lang="en-US" sz="2600" dirty="0" err="1"/>
              <a:t>Myfortic</a:t>
            </a:r>
            <a:r>
              <a:rPr lang="en-US" sz="2600" dirty="0"/>
              <a:t>/</a:t>
            </a:r>
            <a:r>
              <a:rPr lang="en-US" sz="2600" dirty="0" err="1"/>
              <a:t>Cellcept</a:t>
            </a:r>
            <a:endParaRPr lang="en-US" sz="2600" dirty="0"/>
          </a:p>
          <a:p>
            <a:pPr lvl="1"/>
            <a:r>
              <a:rPr lang="en-US" sz="2600" dirty="0"/>
              <a:t>Prednisone</a:t>
            </a:r>
          </a:p>
          <a:p>
            <a:r>
              <a:rPr lang="en-US" sz="2600" dirty="0"/>
              <a:t>3 anti-infective medications:</a:t>
            </a:r>
          </a:p>
          <a:p>
            <a:pPr lvl="1"/>
            <a:r>
              <a:rPr lang="en-US" sz="2600" dirty="0"/>
              <a:t>Bactrim</a:t>
            </a:r>
          </a:p>
          <a:p>
            <a:pPr lvl="1"/>
            <a:r>
              <a:rPr lang="en-US" sz="2600" dirty="0"/>
              <a:t>Valcyte</a:t>
            </a:r>
          </a:p>
          <a:p>
            <a:pPr lvl="1"/>
            <a:r>
              <a:rPr lang="en-US" sz="2600" dirty="0" err="1"/>
              <a:t>Nystatin</a:t>
            </a:r>
            <a:endParaRPr lang="en-US" sz="2600" dirty="0"/>
          </a:p>
          <a:p>
            <a:r>
              <a:rPr lang="en-US" sz="2600" dirty="0"/>
              <a:t>Other medications for:</a:t>
            </a:r>
          </a:p>
          <a:p>
            <a:pPr lvl="1"/>
            <a:r>
              <a:rPr lang="en-US" sz="2600" dirty="0"/>
              <a:t>Hypertension</a:t>
            </a:r>
          </a:p>
          <a:p>
            <a:pPr lvl="1"/>
            <a:r>
              <a:rPr lang="en-US" sz="2600" dirty="0"/>
              <a:t>Gout</a:t>
            </a:r>
          </a:p>
          <a:p>
            <a:pPr lvl="1"/>
            <a:r>
              <a:rPr lang="en-US" sz="2600" dirty="0"/>
              <a:t>Diabetes</a:t>
            </a:r>
          </a:p>
          <a:p>
            <a:pPr lvl="1"/>
            <a:r>
              <a:rPr lang="en-US" sz="2600" dirty="0"/>
              <a:t>Cholesterol</a:t>
            </a:r>
          </a:p>
          <a:p>
            <a:pPr lvl="1"/>
            <a:r>
              <a:rPr lang="en-US" sz="2600" dirty="0"/>
              <a:t>Heartburn</a:t>
            </a:r>
          </a:p>
          <a:p>
            <a:pPr lvl="1"/>
            <a:endParaRPr lang="en-US" sz="2600" b="1" dirty="0"/>
          </a:p>
          <a:p>
            <a:pPr marL="3175" lvl="1" indent="0">
              <a:buNone/>
            </a:pPr>
            <a:r>
              <a:rPr lang="en-US" sz="2600" b="1" dirty="0"/>
              <a:t>Total Medications:  10 to 18 </a:t>
            </a:r>
          </a:p>
          <a:p>
            <a:pPr marL="3175" lvl="1" indent="0">
              <a:buNone/>
            </a:pPr>
            <a:r>
              <a:rPr lang="en-US" sz="2600" b="1" dirty="0"/>
              <a:t>You can not CRUSH, CHEW OR BREAK your antirejection medications</a:t>
            </a:r>
          </a:p>
        </p:txBody>
      </p:sp>
    </p:spTree>
    <p:extLst>
      <p:ext uri="{BB962C8B-B14F-4D97-AF65-F5344CB8AC3E}">
        <p14:creationId xmlns:p14="http://schemas.microsoft.com/office/powerpoint/2010/main" val="4867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Pancreas Transplant</a:t>
            </a:r>
          </a:p>
        </p:txBody>
      </p:sp>
      <p:sp>
        <p:nvSpPr>
          <p:cNvPr id="3" name="Content Placeholder 2"/>
          <p:cNvSpPr>
            <a:spLocks noGrp="1"/>
          </p:cNvSpPr>
          <p:nvPr>
            <p:ph idx="1"/>
          </p:nvPr>
        </p:nvSpPr>
        <p:spPr/>
        <p:txBody>
          <a:bodyPr>
            <a:normAutofit/>
          </a:bodyPr>
          <a:lstStyle/>
          <a:p>
            <a:r>
              <a:rPr lang="en-US" dirty="0"/>
              <a:t>Only pertains to Type 1 diabetics</a:t>
            </a:r>
          </a:p>
          <a:p>
            <a:r>
              <a:rPr lang="en-US" dirty="0"/>
              <a:t>Evaluation similar to that for kidney transplant</a:t>
            </a:r>
          </a:p>
          <a:p>
            <a:r>
              <a:rPr lang="en-US" dirty="0"/>
              <a:t>Options include pancreas transplant alone, or simultaneous kidney-pancreas, if renal failure present </a:t>
            </a:r>
          </a:p>
          <a:p>
            <a:r>
              <a:rPr lang="en-US" dirty="0"/>
              <a:t>Longer operation, more extensive surgery than kidney transplant alone</a:t>
            </a:r>
          </a:p>
          <a:p>
            <a:r>
              <a:rPr lang="en-US" dirty="0"/>
              <a:t>Higher risk of early failure</a:t>
            </a:r>
          </a:p>
          <a:p>
            <a:r>
              <a:rPr lang="en-US" dirty="0"/>
              <a:t>Medications and long-term risks similar</a:t>
            </a:r>
          </a:p>
        </p:txBody>
      </p:sp>
    </p:spTree>
    <p:extLst>
      <p:ext uri="{BB962C8B-B14F-4D97-AF65-F5344CB8AC3E}">
        <p14:creationId xmlns:p14="http://schemas.microsoft.com/office/powerpoint/2010/main" val="348139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6666" y="176375"/>
            <a:ext cx="7606427" cy="1359153"/>
          </a:xfrm>
        </p:spPr>
        <p:txBody>
          <a:bodyPr/>
          <a:lstStyle/>
          <a:p>
            <a:pPr algn="ctr"/>
            <a:r>
              <a:rPr lang="en-US" dirty="0"/>
              <a:t>Benefits of Kidney Transplantation</a:t>
            </a:r>
          </a:p>
        </p:txBody>
      </p:sp>
      <p:sp>
        <p:nvSpPr>
          <p:cNvPr id="6" name="Content Placeholder 2"/>
          <p:cNvSpPr>
            <a:spLocks noGrp="1"/>
          </p:cNvSpPr>
          <p:nvPr>
            <p:ph idx="1"/>
          </p:nvPr>
        </p:nvSpPr>
        <p:spPr>
          <a:xfrm>
            <a:off x="642767" y="2448271"/>
            <a:ext cx="3764641" cy="4689318"/>
          </a:xfrm>
        </p:spPr>
        <p:txBody>
          <a:bodyPr>
            <a:normAutofit/>
          </a:bodyPr>
          <a:lstStyle/>
          <a:p>
            <a:r>
              <a:rPr lang="en-US" sz="2200" b="1" dirty="0"/>
              <a:t>Improved life expectancy</a:t>
            </a:r>
          </a:p>
          <a:p>
            <a:endParaRPr lang="en-US" sz="2200" b="1" dirty="0"/>
          </a:p>
          <a:p>
            <a:r>
              <a:rPr lang="en-US" sz="2200" b="1" dirty="0"/>
              <a:t>Decrease cardiovascular events (stroke, heart attack, </a:t>
            </a:r>
            <a:r>
              <a:rPr lang="en-US" sz="2200" b="1" dirty="0" err="1"/>
              <a:t>etc</a:t>
            </a:r>
            <a:r>
              <a:rPr lang="en-US" sz="2200" b="1" dirty="0"/>
              <a:t>)</a:t>
            </a:r>
          </a:p>
          <a:p>
            <a:endParaRPr lang="en-US" sz="2200" b="1" dirty="0"/>
          </a:p>
          <a:p>
            <a:r>
              <a:rPr lang="en-US" sz="2200" b="1" dirty="0"/>
              <a:t>Improve Quality of Life</a:t>
            </a:r>
          </a:p>
          <a:p>
            <a:endParaRPr lang="en-US" sz="2200" b="1" dirty="0"/>
          </a:p>
          <a:p>
            <a:r>
              <a:rPr lang="en-US" sz="2200" b="1" dirty="0"/>
              <a:t>Less expensive than dialysis</a:t>
            </a:r>
          </a:p>
          <a:p>
            <a:endParaRPr lang="en-US" sz="2200" b="1" dirty="0"/>
          </a:p>
          <a:p>
            <a:endParaRPr lang="en-US" sz="2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701" y="2448271"/>
            <a:ext cx="4390461" cy="4177578"/>
          </a:xfrm>
          <a:prstGeom prst="rect">
            <a:avLst/>
          </a:prstGeom>
        </p:spPr>
      </p:pic>
    </p:spTree>
    <p:extLst>
      <p:ext uri="{BB962C8B-B14F-4D97-AF65-F5344CB8AC3E}">
        <p14:creationId xmlns:p14="http://schemas.microsoft.com/office/powerpoint/2010/main" val="92062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p:txBody>
          <a:bodyPr>
            <a:normAutofit fontScale="92500" lnSpcReduction="20000"/>
          </a:bodyPr>
          <a:lstStyle/>
          <a:p>
            <a:r>
              <a:rPr lang="en-US" sz="2300" dirty="0"/>
              <a:t>We are recommending that all our patients receive their Hepatitis B vaccine prior to transplant. The hepatitis B vaccine is a vaccine that prevents getting hepatitis B if you are exposed. It is a requirement from United Network of Organ Sharing that a discussion with your transplant team takes place with our recommendations.</a:t>
            </a:r>
          </a:p>
          <a:p>
            <a:r>
              <a:rPr lang="en-US" sz="2200" dirty="0">
                <a:solidFill>
                  <a:prstClr val="black"/>
                </a:solidFill>
              </a:rPr>
              <a:t>You will receive a transplant education book, blood pressure machine and a thermometer during your hospital stay.</a:t>
            </a:r>
          </a:p>
          <a:p>
            <a:r>
              <a:rPr lang="en-US" sz="2200" dirty="0"/>
              <a:t>You must contact your pharmacy 7 to 10 days in advance for refills.</a:t>
            </a:r>
          </a:p>
          <a:p>
            <a:r>
              <a:rPr lang="en-US" sz="2200" dirty="0"/>
              <a:t>You will take your medications AFTER your lab draws.</a:t>
            </a:r>
          </a:p>
          <a:p>
            <a:r>
              <a:rPr lang="en-US" sz="2200" dirty="0"/>
              <a:t>You will need to take your blood pressure/heart rate twice a day morning and night, morning temperature, morning weight. This information will be reviewed with your transplant team during clinic visits.</a:t>
            </a:r>
          </a:p>
          <a:p>
            <a:pPr marL="0" indent="0">
              <a:buNone/>
            </a:pPr>
            <a:endParaRPr lang="en-US" dirty="0"/>
          </a:p>
          <a:p>
            <a:endParaRPr lang="en-US" dirty="0"/>
          </a:p>
        </p:txBody>
      </p:sp>
    </p:spTree>
    <p:extLst>
      <p:ext uri="{BB962C8B-B14F-4D97-AF65-F5344CB8AC3E}">
        <p14:creationId xmlns:p14="http://schemas.microsoft.com/office/powerpoint/2010/main" val="3051254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Outcomes </a:t>
            </a:r>
          </a:p>
        </p:txBody>
      </p:sp>
      <p:sp>
        <p:nvSpPr>
          <p:cNvPr id="9" name="TextBox 8"/>
          <p:cNvSpPr txBox="1"/>
          <p:nvPr/>
        </p:nvSpPr>
        <p:spPr>
          <a:xfrm>
            <a:off x="956666" y="2034472"/>
            <a:ext cx="7233750" cy="2062103"/>
          </a:xfrm>
          <a:prstGeom prst="rect">
            <a:avLst/>
          </a:prstGeom>
          <a:noFill/>
        </p:spPr>
        <p:txBody>
          <a:bodyPr wrap="square" rtlCol="0">
            <a:spAutoFit/>
          </a:bodyPr>
          <a:lstStyle/>
          <a:p>
            <a:r>
              <a:rPr lang="en-US" sz="3200" dirty="0"/>
              <a:t>For updated Scientific Registry for Transplant Recipients (SRTR) data visit us online at: 	</a:t>
            </a:r>
            <a:r>
              <a:rPr lang="en-US" sz="3200" dirty="0">
                <a:hlinkClick r:id="rId3"/>
              </a:rPr>
              <a:t>www.nebraskamed.com/transplant</a:t>
            </a:r>
            <a:r>
              <a:rPr lang="en-US" sz="3200" dirty="0"/>
              <a:t> </a:t>
            </a:r>
          </a:p>
        </p:txBody>
      </p:sp>
    </p:spTree>
    <p:extLst>
      <p:ext uri="{BB962C8B-B14F-4D97-AF65-F5344CB8AC3E}">
        <p14:creationId xmlns:p14="http://schemas.microsoft.com/office/powerpoint/2010/main" val="2742349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Repay the Gift You are Given</a:t>
            </a:r>
          </a:p>
        </p:txBody>
      </p:sp>
      <p:sp>
        <p:nvSpPr>
          <p:cNvPr id="5" name="Content Placeholder 4"/>
          <p:cNvSpPr>
            <a:spLocks noGrp="1"/>
          </p:cNvSpPr>
          <p:nvPr>
            <p:ph idx="1"/>
          </p:nvPr>
        </p:nvSpPr>
        <p:spPr/>
        <p:txBody>
          <a:bodyPr>
            <a:normAutofit/>
          </a:bodyPr>
          <a:lstStyle/>
          <a:p>
            <a:r>
              <a:rPr lang="en-US" sz="2800" dirty="0"/>
              <a:t>Take your medications</a:t>
            </a:r>
          </a:p>
          <a:p>
            <a:r>
              <a:rPr lang="en-US" sz="2800" dirty="0"/>
              <a:t>Have your labs drawn</a:t>
            </a:r>
          </a:p>
          <a:p>
            <a:r>
              <a:rPr lang="en-US" sz="2800" dirty="0"/>
              <a:t>Go to your physician appointments</a:t>
            </a:r>
          </a:p>
          <a:p>
            <a:r>
              <a:rPr lang="en-US" sz="2800" dirty="0"/>
              <a:t>Maintain relationship with your local nephrologist </a:t>
            </a:r>
          </a:p>
          <a:p>
            <a:r>
              <a:rPr lang="en-US" sz="2800" dirty="0"/>
              <a:t>Call if you have questions:</a:t>
            </a:r>
          </a:p>
          <a:p>
            <a:pPr marL="0" indent="0">
              <a:buNone/>
              <a:tabLst>
                <a:tab pos="457200" algn="l"/>
                <a:tab pos="2057400" algn="l"/>
              </a:tabLst>
            </a:pPr>
            <a:r>
              <a:rPr lang="en-US" sz="2800" dirty="0"/>
              <a:t>	Toll free:	1-800-401-4444 or </a:t>
            </a:r>
          </a:p>
          <a:p>
            <a:pPr marL="0" indent="0">
              <a:buNone/>
              <a:tabLst>
                <a:tab pos="457200" algn="l"/>
                <a:tab pos="2057400" algn="l"/>
              </a:tabLst>
            </a:pPr>
            <a:r>
              <a:rPr lang="en-US" sz="2800" dirty="0"/>
              <a:t>		(402) 559-5000</a:t>
            </a:r>
          </a:p>
        </p:txBody>
      </p:sp>
    </p:spTree>
    <p:extLst>
      <p:ext uri="{BB962C8B-B14F-4D97-AF65-F5344CB8AC3E}">
        <p14:creationId xmlns:p14="http://schemas.microsoft.com/office/powerpoint/2010/main" val="179731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   </a:t>
            </a:r>
            <a:r>
              <a:rPr lang="en-US" sz="2800" dirty="0"/>
              <a:t>Expectations During Visits</a:t>
            </a:r>
            <a:br>
              <a:rPr lang="en-US" sz="2800" dirty="0"/>
            </a:br>
            <a:r>
              <a:rPr lang="en-US" sz="2800" dirty="0"/>
              <a:t> with Care Providers</a:t>
            </a:r>
          </a:p>
        </p:txBody>
      </p:sp>
      <p:sp>
        <p:nvSpPr>
          <p:cNvPr id="3" name="Content Placeholder 2"/>
          <p:cNvSpPr>
            <a:spLocks noGrp="1"/>
          </p:cNvSpPr>
          <p:nvPr>
            <p:ph idx="1"/>
          </p:nvPr>
        </p:nvSpPr>
        <p:spPr/>
        <p:txBody>
          <a:bodyPr>
            <a:normAutofit fontScale="92500" lnSpcReduction="20000"/>
          </a:bodyPr>
          <a:lstStyle/>
          <a:p>
            <a:r>
              <a:rPr lang="en-US" dirty="0"/>
              <a:t>During your evaluation/interview today, various team members may be asking about the following issues:</a:t>
            </a:r>
          </a:p>
          <a:p>
            <a:pPr lvl="1"/>
            <a:r>
              <a:rPr lang="en-US" dirty="0"/>
              <a:t>Financial situation</a:t>
            </a:r>
          </a:p>
          <a:p>
            <a:pPr lvl="1"/>
            <a:r>
              <a:rPr lang="en-US" dirty="0"/>
              <a:t>Medical history</a:t>
            </a:r>
          </a:p>
          <a:p>
            <a:pPr lvl="1"/>
            <a:r>
              <a:rPr lang="en-US" dirty="0"/>
              <a:t>Psychosocial situation</a:t>
            </a:r>
          </a:p>
          <a:p>
            <a:pPr lvl="1"/>
            <a:endParaRPr lang="en-US" dirty="0"/>
          </a:p>
          <a:p>
            <a:r>
              <a:rPr lang="en-US" dirty="0"/>
              <a:t>All discussions remain confidential within the transplant team.  </a:t>
            </a:r>
          </a:p>
          <a:p>
            <a:endParaRPr lang="en-US" dirty="0"/>
          </a:p>
          <a:p>
            <a:r>
              <a:rPr lang="en-US" dirty="0"/>
              <a:t>If there are items that you do not feel comfortable discussing in front of your care partner, please let us know if you would like your care partner to step out during certain discussions</a:t>
            </a:r>
          </a:p>
          <a:p>
            <a:endParaRPr lang="en-US" dirty="0"/>
          </a:p>
        </p:txBody>
      </p:sp>
    </p:spTree>
    <p:extLst>
      <p:ext uri="{BB962C8B-B14F-4D97-AF65-F5344CB8AC3E}">
        <p14:creationId xmlns:p14="http://schemas.microsoft.com/office/powerpoint/2010/main" val="4282811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lnSpcReduction="10000"/>
          </a:bodyPr>
          <a:lstStyle/>
          <a:p>
            <a:pPr marL="347663" indent="-347663"/>
            <a:r>
              <a:rPr lang="en-US" sz="2800" dirty="0"/>
              <a:t>Sign evaluation acknowledgement and listing letter of understanding </a:t>
            </a:r>
          </a:p>
          <a:p>
            <a:pPr marL="347663" indent="-347663"/>
            <a:r>
              <a:rPr lang="en-US" sz="2800" dirty="0"/>
              <a:t>Finish your evaluation and ask questions</a:t>
            </a:r>
          </a:p>
          <a:p>
            <a:pPr marL="347663" indent="-347663"/>
            <a:r>
              <a:rPr lang="en-US" sz="2800" dirty="0"/>
              <a:t>Make sure a care partner is present throughout the process</a:t>
            </a:r>
          </a:p>
          <a:p>
            <a:pPr marL="347663" indent="-347663"/>
            <a:r>
              <a:rPr lang="en-US" sz="2800" b="1" dirty="0"/>
              <a:t>Find a living donor!</a:t>
            </a:r>
          </a:p>
          <a:p>
            <a:pPr marL="347663" indent="-347663"/>
            <a:r>
              <a:rPr lang="en-US" sz="2800" dirty="0"/>
              <a:t>Follow your medical recommendations from your nephrologist and/or dialysis team</a:t>
            </a:r>
          </a:p>
          <a:p>
            <a:pPr marL="347663" indent="-347663"/>
            <a:r>
              <a:rPr lang="en-US" sz="2800" dirty="0"/>
              <a:t>Get the word out and share your story</a:t>
            </a:r>
          </a:p>
        </p:txBody>
      </p:sp>
    </p:spTree>
    <p:extLst>
      <p:ext uri="{BB962C8B-B14F-4D97-AF65-F5344CB8AC3E}">
        <p14:creationId xmlns:p14="http://schemas.microsoft.com/office/powerpoint/2010/main" val="202195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a:xfrm>
            <a:off x="956667" y="1564420"/>
            <a:ext cx="7606426" cy="4238045"/>
          </a:xfrm>
        </p:spPr>
        <p:txBody>
          <a:bodyPr>
            <a:normAutofit fontScale="92500" lnSpcReduction="10000"/>
          </a:bodyPr>
          <a:lstStyle/>
          <a:p>
            <a:r>
              <a:rPr lang="en-US" sz="2800" dirty="0"/>
              <a:t>Are you on the kidney transplant Wait List by coming to this appointment?</a:t>
            </a:r>
          </a:p>
          <a:p>
            <a:r>
              <a:rPr lang="en-US" sz="2800" dirty="0"/>
              <a:t>What is the website you should refer living donors to?</a:t>
            </a:r>
          </a:p>
          <a:p>
            <a:r>
              <a:rPr lang="en-US" sz="2800" dirty="0"/>
              <a:t>Will you have more testing to complete?</a:t>
            </a:r>
          </a:p>
          <a:p>
            <a:r>
              <a:rPr lang="en-US" sz="2800" dirty="0"/>
              <a:t>Will you have to do anything while on the list?</a:t>
            </a:r>
          </a:p>
          <a:p>
            <a:r>
              <a:rPr lang="en-US" sz="2800" dirty="0"/>
              <a:t>Does transplant cure end-stage renal disease (ESRD)?</a:t>
            </a:r>
          </a:p>
          <a:p>
            <a:r>
              <a:rPr lang="en-US" sz="2800" dirty="0"/>
              <a:t>Does </a:t>
            </a:r>
            <a:r>
              <a:rPr lang="en-US" sz="2800"/>
              <a:t>your care partner </a:t>
            </a:r>
            <a:r>
              <a:rPr lang="en-US" sz="2800" dirty="0"/>
              <a:t>need to be present with your during your evaluation and transplant?</a:t>
            </a:r>
          </a:p>
        </p:txBody>
      </p:sp>
    </p:spTree>
    <p:extLst>
      <p:ext uri="{BB962C8B-B14F-4D97-AF65-F5344CB8AC3E}">
        <p14:creationId xmlns:p14="http://schemas.microsoft.com/office/powerpoint/2010/main" val="15843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9" y="237610"/>
            <a:ext cx="7606427" cy="844571"/>
          </a:xfrm>
        </p:spPr>
        <p:txBody>
          <a:bodyPr/>
          <a:lstStyle/>
          <a:p>
            <a:pPr algn="ctr"/>
            <a:r>
              <a:rPr lang="en-US" sz="6000" dirty="0"/>
              <a:t>Consent Forms</a:t>
            </a:r>
          </a:p>
        </p:txBody>
      </p:sp>
      <p:pic>
        <p:nvPicPr>
          <p:cNvPr id="1026" name="Picture 2" descr="O:\Haley\Education Binders\Kidney Education Power Point\Eval-Acknowledg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1369401"/>
            <a:ext cx="4229100" cy="5314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8389" y="1463187"/>
            <a:ext cx="297056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Evaluation </a:t>
            </a:r>
          </a:p>
          <a:p>
            <a:r>
              <a:rPr lang="en-US" sz="2400" dirty="0">
                <a:latin typeface="Arial" panose="020B0604020202020204" pitchFamily="34" charset="0"/>
                <a:cs typeface="Arial" panose="020B0604020202020204" pitchFamily="34" charset="0"/>
              </a:rPr>
              <a:t>Acknowledgement Form </a:t>
            </a:r>
          </a:p>
        </p:txBody>
      </p:sp>
    </p:spTree>
    <p:extLst>
      <p:ext uri="{BB962C8B-B14F-4D97-AF65-F5344CB8AC3E}">
        <p14:creationId xmlns:p14="http://schemas.microsoft.com/office/powerpoint/2010/main" val="1164537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9" y="237610"/>
            <a:ext cx="7606427" cy="844571"/>
          </a:xfrm>
        </p:spPr>
        <p:txBody>
          <a:bodyPr/>
          <a:lstStyle/>
          <a:p>
            <a:pPr algn="ctr"/>
            <a:r>
              <a:rPr lang="en-US" sz="6000" dirty="0"/>
              <a:t>Consent Forms</a:t>
            </a:r>
          </a:p>
        </p:txBody>
      </p:sp>
      <p:sp>
        <p:nvSpPr>
          <p:cNvPr id="3" name="TextBox 2"/>
          <p:cNvSpPr txBox="1"/>
          <p:nvPr/>
        </p:nvSpPr>
        <p:spPr>
          <a:xfrm>
            <a:off x="1003300" y="1483003"/>
            <a:ext cx="243130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Listing Form </a:t>
            </a:r>
          </a:p>
        </p:txBody>
      </p:sp>
      <p:pic>
        <p:nvPicPr>
          <p:cNvPr id="2050" name="Picture 2" descr="O:\Haley\Education Binders\Kidney Education Power Point\listing-Let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881" y="1401641"/>
            <a:ext cx="42291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50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2746348"/>
            <a:ext cx="7606427" cy="844571"/>
          </a:xfrm>
        </p:spPr>
        <p:txBody>
          <a:bodyPr/>
          <a:lstStyle/>
          <a:p>
            <a:pPr algn="ctr"/>
            <a:r>
              <a:rPr lang="en-US" sz="6000" dirty="0"/>
              <a:t>Questions? </a:t>
            </a:r>
          </a:p>
        </p:txBody>
      </p:sp>
    </p:spTree>
    <p:extLst>
      <p:ext uri="{BB962C8B-B14F-4D97-AF65-F5344CB8AC3E}">
        <p14:creationId xmlns:p14="http://schemas.microsoft.com/office/powerpoint/2010/main" val="1783304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2648" y="194663"/>
            <a:ext cx="8613648" cy="1359153"/>
          </a:xfrm>
        </p:spPr>
        <p:txBody>
          <a:bodyPr/>
          <a:lstStyle/>
          <a:p>
            <a:pPr algn="ctr" eaLnBrk="1" hangingPunct="1">
              <a:defRPr/>
            </a:pPr>
            <a:r>
              <a:rPr lang="en-US" dirty="0"/>
              <a:t>Quality of Life Considerations: Dialysis/Transplant</a:t>
            </a:r>
          </a:p>
        </p:txBody>
      </p:sp>
      <p:sp>
        <p:nvSpPr>
          <p:cNvPr id="6" name="Content Placeholder 2"/>
          <p:cNvSpPr txBox="1">
            <a:spLocks/>
          </p:cNvSpPr>
          <p:nvPr/>
        </p:nvSpPr>
        <p:spPr>
          <a:xfrm>
            <a:off x="4231934" y="1911927"/>
            <a:ext cx="4811482" cy="4723979"/>
          </a:xfrm>
          <a:prstGeom prst="rect">
            <a:avLst/>
          </a:prstGeom>
        </p:spPr>
        <p:txBody>
          <a:bodyPr vert="horz" lIns="91440" tIns="45720" rIns="91440" bIns="45720" rtlCol="0">
            <a:normAutofit/>
          </a:bodyPr>
          <a:lstStyle>
            <a:lvl1pPr marL="231775" indent="-231775" algn="l" defTabSz="457200" rtl="0" eaLnBrk="1" latinLnBrk="0" hangingPunct="1">
              <a:lnSpc>
                <a:spcPct val="100000"/>
              </a:lnSpc>
              <a:spcBef>
                <a:spcPts val="0"/>
              </a:spcBef>
              <a:spcAft>
                <a:spcPts val="600"/>
              </a:spcAft>
              <a:buSzPct val="120000"/>
              <a:buFont typeface="Arial" panose="020B0604020202020204" pitchFamily="34" charset="0"/>
              <a:buChar char="•"/>
              <a:defRPr sz="2400" kern="1200">
                <a:solidFill>
                  <a:schemeClr val="tx1"/>
                </a:solidFill>
                <a:latin typeface="Arial"/>
                <a:ea typeface="+mn-ea"/>
                <a:cs typeface="Arial"/>
              </a:defRPr>
            </a:lvl1pPr>
            <a:lvl2pPr marL="576263" indent="-234950" algn="l" defTabSz="457200" rtl="0" eaLnBrk="1" latinLnBrk="0" hangingPunct="1">
              <a:lnSpc>
                <a:spcPct val="100000"/>
              </a:lnSpc>
              <a:spcBef>
                <a:spcPts val="0"/>
              </a:spcBef>
              <a:spcAft>
                <a:spcPts val="600"/>
              </a:spcAft>
              <a:buSzPct val="100000"/>
              <a:buFont typeface="Wingdings" panose="05000000000000000000" pitchFamily="2" charset="2"/>
              <a:buChar char="§"/>
              <a:defRPr sz="2400" kern="1200">
                <a:solidFill>
                  <a:schemeClr val="tx1"/>
                </a:solidFill>
                <a:latin typeface="Arial"/>
                <a:ea typeface="+mn-ea"/>
                <a:cs typeface="Arial"/>
              </a:defRPr>
            </a:lvl2pPr>
            <a:lvl3pPr marL="914400" indent="-230188" algn="l" defTabSz="457200" rtl="0" eaLnBrk="1" latinLnBrk="0" hangingPunct="1">
              <a:lnSpc>
                <a:spcPct val="100000"/>
              </a:lnSpc>
              <a:spcBef>
                <a:spcPts val="0"/>
              </a:spcBef>
              <a:spcAft>
                <a:spcPts val="600"/>
              </a:spcAft>
              <a:buSzPct val="80000"/>
              <a:buFont typeface="Courier New" panose="02070309020205020404" pitchFamily="49" charset="0"/>
              <a:buChar char="o"/>
              <a:tabLst/>
              <a:defRPr sz="2400" kern="1200">
                <a:solidFill>
                  <a:schemeClr val="tx1"/>
                </a:solidFill>
                <a:latin typeface="Arial"/>
                <a:ea typeface="+mn-ea"/>
                <a:cs typeface="Arial"/>
              </a:defRPr>
            </a:lvl3pPr>
            <a:lvl4pPr marL="1255713" indent="-227013" algn="l" defTabSz="457200" rtl="0" eaLnBrk="1" latinLnBrk="0" hangingPunct="1">
              <a:lnSpc>
                <a:spcPct val="100000"/>
              </a:lnSpc>
              <a:spcBef>
                <a:spcPts val="0"/>
              </a:spcBef>
              <a:spcAft>
                <a:spcPts val="600"/>
              </a:spcAft>
              <a:buSzPct val="80000"/>
              <a:buFont typeface="Arial"/>
              <a:buChar char="–"/>
              <a:tabLst/>
              <a:defRPr sz="2400" kern="1200">
                <a:solidFill>
                  <a:schemeClr val="tx1"/>
                </a:solidFill>
                <a:latin typeface="Arial"/>
                <a:ea typeface="+mn-ea"/>
                <a:cs typeface="Arial"/>
              </a:defRPr>
            </a:lvl4pPr>
            <a:lvl5pPr marL="1598613" indent="-230188" algn="l" defTabSz="457200" rtl="0" eaLnBrk="1" latinLnBrk="0" hangingPunct="1">
              <a:lnSpc>
                <a:spcPct val="100000"/>
              </a:lnSpc>
              <a:spcBef>
                <a:spcPts val="0"/>
              </a:spcBef>
              <a:spcAft>
                <a:spcPts val="600"/>
              </a:spcAft>
              <a:buSzPct val="80000"/>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Transplant:</a:t>
            </a:r>
          </a:p>
          <a:p>
            <a:pPr marL="285750" indent="-285750"/>
            <a:r>
              <a:rPr lang="en-US" sz="2000" b="1" dirty="0"/>
              <a:t>The number of medications you take may increase or decrease</a:t>
            </a:r>
          </a:p>
          <a:p>
            <a:pPr marL="285750" indent="-285750"/>
            <a:r>
              <a:rPr lang="en-US" sz="2000" b="1" dirty="0"/>
              <a:t>Pain/Recovery from surgery</a:t>
            </a:r>
          </a:p>
          <a:p>
            <a:pPr marL="285750" indent="-285750"/>
            <a:r>
              <a:rPr lang="en-US" sz="2000" b="1" dirty="0"/>
              <a:t>Fatigue typically improves</a:t>
            </a:r>
          </a:p>
          <a:p>
            <a:pPr marL="285750" indent="-285750"/>
            <a:r>
              <a:rPr lang="en-US" sz="2000" b="1" dirty="0"/>
              <a:t>Usually fewer dietary limitations (eating healthy is important though)</a:t>
            </a:r>
          </a:p>
          <a:p>
            <a:pPr marL="285750" indent="-285750"/>
            <a:r>
              <a:rPr lang="en-US" sz="2000" b="1" dirty="0"/>
              <a:t>Freedom</a:t>
            </a:r>
          </a:p>
          <a:p>
            <a:pPr marL="285750" indent="-285750"/>
            <a:r>
              <a:rPr lang="en-US" sz="2000" b="1" dirty="0"/>
              <a:t>Infections</a:t>
            </a:r>
          </a:p>
          <a:p>
            <a:pPr marL="285750" indent="-285750"/>
            <a:r>
              <a:rPr lang="en-US" sz="2000" b="1" dirty="0"/>
              <a:t>Most report improved quality of life</a:t>
            </a:r>
          </a:p>
        </p:txBody>
      </p:sp>
      <p:sp>
        <p:nvSpPr>
          <p:cNvPr id="14" name="TextBox 13"/>
          <p:cNvSpPr txBox="1"/>
          <p:nvPr/>
        </p:nvSpPr>
        <p:spPr>
          <a:xfrm>
            <a:off x="771500" y="6520114"/>
            <a:ext cx="4723874" cy="230832"/>
          </a:xfrm>
          <a:prstGeom prst="rect">
            <a:avLst/>
          </a:prstGeom>
          <a:noFill/>
        </p:spPr>
        <p:txBody>
          <a:bodyPr wrap="square" rtlCol="0">
            <a:spAutoFit/>
          </a:bodyPr>
          <a:lstStyle/>
          <a:p>
            <a:r>
              <a:rPr lang="en-US" sz="900" dirty="0" err="1"/>
              <a:t>Tonelli</a:t>
            </a:r>
            <a:r>
              <a:rPr lang="en-US" sz="900" dirty="0"/>
              <a:t>, M, et. Al. AJT. 2011;11(10):2093-2109. </a:t>
            </a:r>
          </a:p>
        </p:txBody>
      </p:sp>
      <p:sp>
        <p:nvSpPr>
          <p:cNvPr id="5" name="Content Placeholder 2"/>
          <p:cNvSpPr txBox="1">
            <a:spLocks/>
          </p:cNvSpPr>
          <p:nvPr/>
        </p:nvSpPr>
        <p:spPr>
          <a:xfrm>
            <a:off x="930043" y="1911927"/>
            <a:ext cx="2818384" cy="4525963"/>
          </a:xfrm>
          <a:prstGeom prst="rect">
            <a:avLst/>
          </a:prstGeom>
        </p:spPr>
        <p:txBody>
          <a:bodyPr vert="horz" lIns="91440" tIns="45720" rIns="91440" bIns="45720" rtlCol="0">
            <a:normAutofit/>
          </a:bodyPr>
          <a:lstStyle>
            <a:lvl1pPr marL="231775" indent="-231775" algn="l" defTabSz="457200" rtl="0" eaLnBrk="1" latinLnBrk="0" hangingPunct="1">
              <a:lnSpc>
                <a:spcPct val="100000"/>
              </a:lnSpc>
              <a:spcBef>
                <a:spcPts val="0"/>
              </a:spcBef>
              <a:spcAft>
                <a:spcPts val="600"/>
              </a:spcAft>
              <a:buSzPct val="120000"/>
              <a:buFont typeface="Arial" panose="020B0604020202020204" pitchFamily="34" charset="0"/>
              <a:buChar char="•"/>
              <a:defRPr sz="2400" kern="1200">
                <a:solidFill>
                  <a:schemeClr val="tx1"/>
                </a:solidFill>
                <a:latin typeface="Arial"/>
                <a:ea typeface="+mn-ea"/>
                <a:cs typeface="Arial"/>
              </a:defRPr>
            </a:lvl1pPr>
            <a:lvl2pPr marL="576263" indent="-234950" algn="l" defTabSz="457200" rtl="0" eaLnBrk="1" latinLnBrk="0" hangingPunct="1">
              <a:lnSpc>
                <a:spcPct val="100000"/>
              </a:lnSpc>
              <a:spcBef>
                <a:spcPts val="0"/>
              </a:spcBef>
              <a:spcAft>
                <a:spcPts val="600"/>
              </a:spcAft>
              <a:buSzPct val="100000"/>
              <a:buFont typeface="Wingdings" panose="05000000000000000000" pitchFamily="2" charset="2"/>
              <a:buChar char="§"/>
              <a:defRPr sz="2400" kern="1200">
                <a:solidFill>
                  <a:schemeClr val="tx1"/>
                </a:solidFill>
                <a:latin typeface="Arial"/>
                <a:ea typeface="+mn-ea"/>
                <a:cs typeface="Arial"/>
              </a:defRPr>
            </a:lvl2pPr>
            <a:lvl3pPr marL="914400" indent="-230188" algn="l" defTabSz="457200" rtl="0" eaLnBrk="1" latinLnBrk="0" hangingPunct="1">
              <a:lnSpc>
                <a:spcPct val="100000"/>
              </a:lnSpc>
              <a:spcBef>
                <a:spcPts val="0"/>
              </a:spcBef>
              <a:spcAft>
                <a:spcPts val="600"/>
              </a:spcAft>
              <a:buSzPct val="80000"/>
              <a:buFont typeface="Courier New" panose="02070309020205020404" pitchFamily="49" charset="0"/>
              <a:buChar char="o"/>
              <a:tabLst/>
              <a:defRPr sz="2400" kern="1200">
                <a:solidFill>
                  <a:schemeClr val="tx1"/>
                </a:solidFill>
                <a:latin typeface="Arial"/>
                <a:ea typeface="+mn-ea"/>
                <a:cs typeface="Arial"/>
              </a:defRPr>
            </a:lvl3pPr>
            <a:lvl4pPr marL="1255713" indent="-227013" algn="l" defTabSz="457200" rtl="0" eaLnBrk="1" latinLnBrk="0" hangingPunct="1">
              <a:lnSpc>
                <a:spcPct val="100000"/>
              </a:lnSpc>
              <a:spcBef>
                <a:spcPts val="0"/>
              </a:spcBef>
              <a:spcAft>
                <a:spcPts val="600"/>
              </a:spcAft>
              <a:buSzPct val="80000"/>
              <a:buFont typeface="Arial"/>
              <a:buChar char="–"/>
              <a:tabLst/>
              <a:defRPr sz="2400" kern="1200">
                <a:solidFill>
                  <a:schemeClr val="tx1"/>
                </a:solidFill>
                <a:latin typeface="Arial"/>
                <a:ea typeface="+mn-ea"/>
                <a:cs typeface="Arial"/>
              </a:defRPr>
            </a:lvl4pPr>
            <a:lvl5pPr marL="1598613" indent="-230188" algn="l" defTabSz="457200" rtl="0" eaLnBrk="1" latinLnBrk="0" hangingPunct="1">
              <a:lnSpc>
                <a:spcPct val="100000"/>
              </a:lnSpc>
              <a:spcBef>
                <a:spcPts val="0"/>
              </a:spcBef>
              <a:spcAft>
                <a:spcPts val="600"/>
              </a:spcAft>
              <a:buSzPct val="80000"/>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Dialysis:</a:t>
            </a:r>
          </a:p>
          <a:p>
            <a:pPr marL="285750" indent="-285750"/>
            <a:r>
              <a:rPr lang="en-US" sz="2000" b="1" dirty="0"/>
              <a:t>Fatigue</a:t>
            </a:r>
          </a:p>
          <a:p>
            <a:pPr marL="285750" indent="-285750"/>
            <a:r>
              <a:rPr lang="en-US" sz="2000" b="1" dirty="0"/>
              <a:t>Dietary/Fluid Restriction</a:t>
            </a:r>
          </a:p>
          <a:p>
            <a:pPr marL="285750" indent="-285750"/>
            <a:r>
              <a:rPr lang="en-US" sz="2000" b="1" dirty="0"/>
              <a:t>Cramping</a:t>
            </a:r>
          </a:p>
          <a:p>
            <a:pPr marL="285750" indent="-285750"/>
            <a:r>
              <a:rPr lang="en-US" sz="2000" b="1" dirty="0"/>
              <a:t>Nausea</a:t>
            </a:r>
          </a:p>
          <a:p>
            <a:pPr marL="285750" indent="-285750"/>
            <a:r>
              <a:rPr lang="en-US" sz="2000" b="1" dirty="0"/>
              <a:t>Time Investment</a:t>
            </a:r>
          </a:p>
          <a:p>
            <a:pPr marL="285750" indent="-285750"/>
            <a:r>
              <a:rPr lang="en-US" sz="2000" b="1" dirty="0"/>
              <a:t>Infections</a:t>
            </a:r>
          </a:p>
          <a:p>
            <a:pPr marL="285750" indent="-285750"/>
            <a:r>
              <a:rPr lang="en-US" sz="2000" b="1" dirty="0"/>
              <a:t>Pain</a:t>
            </a:r>
          </a:p>
        </p:txBody>
      </p:sp>
    </p:spTree>
    <p:extLst>
      <p:ext uri="{BB962C8B-B14F-4D97-AF65-F5344CB8AC3E}">
        <p14:creationId xmlns:p14="http://schemas.microsoft.com/office/powerpoint/2010/main" val="23157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78106" y="-285852"/>
            <a:ext cx="7606427" cy="1359153"/>
          </a:xfrm>
        </p:spPr>
        <p:txBody>
          <a:bodyPr>
            <a:normAutofit/>
          </a:bodyPr>
          <a:lstStyle/>
          <a:p>
            <a:pPr algn="ctr"/>
            <a:r>
              <a:rPr lang="en-US" dirty="0"/>
              <a:t>Demand &gt;&gt; Supply:  Critical Organ Shortage</a:t>
            </a:r>
          </a:p>
        </p:txBody>
      </p:sp>
      <p:sp>
        <p:nvSpPr>
          <p:cNvPr id="2" name="Footer Placeholder 1"/>
          <p:cNvSpPr>
            <a:spLocks noGrp="1"/>
          </p:cNvSpPr>
          <p:nvPr>
            <p:ph type="ftr" sz="quarter" idx="10"/>
          </p:nvPr>
        </p:nvSpPr>
        <p:spPr>
          <a:xfrm>
            <a:off x="606521" y="6457666"/>
            <a:ext cx="3720152" cy="274320"/>
          </a:xfrm>
        </p:spPr>
        <p:txBody>
          <a:bodyPr/>
          <a:lstStyle/>
          <a:p>
            <a:r>
              <a:rPr lang="en-US" sz="1200" dirty="0"/>
              <a:t>SRTR Annual Report, 2015</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647" y="1170359"/>
            <a:ext cx="3411865" cy="2814788"/>
          </a:xfrm>
          <a:prstGeom prst="rect">
            <a:avLst/>
          </a:prstGeom>
        </p:spPr>
      </p:pic>
      <p:pic>
        <p:nvPicPr>
          <p:cNvPr id="3" name="Picture 2"/>
          <p:cNvPicPr>
            <a:picLocks noChangeAspect="1"/>
          </p:cNvPicPr>
          <p:nvPr/>
        </p:nvPicPr>
        <p:blipFill>
          <a:blip r:embed="rId4"/>
          <a:stretch>
            <a:fillRect/>
          </a:stretch>
        </p:blipFill>
        <p:spPr>
          <a:xfrm>
            <a:off x="978106" y="1166271"/>
            <a:ext cx="3530484" cy="2958645"/>
          </a:xfrm>
          <a:prstGeom prst="rect">
            <a:avLst/>
          </a:prstGeom>
        </p:spPr>
      </p:pic>
      <p:sp>
        <p:nvSpPr>
          <p:cNvPr id="4" name="TextBox 3"/>
          <p:cNvSpPr txBox="1"/>
          <p:nvPr/>
        </p:nvSpPr>
        <p:spPr>
          <a:xfrm>
            <a:off x="978106" y="4217886"/>
            <a:ext cx="2606342" cy="923330"/>
          </a:xfrm>
          <a:prstGeom prst="rect">
            <a:avLst/>
          </a:prstGeom>
          <a:noFill/>
        </p:spPr>
        <p:txBody>
          <a:bodyPr wrap="square" rtlCol="0">
            <a:spAutoFit/>
          </a:bodyPr>
          <a:lstStyle/>
          <a:p>
            <a:r>
              <a:rPr lang="en-US" b="1" dirty="0">
                <a:solidFill>
                  <a:srgbClr val="FF0000"/>
                </a:solidFill>
              </a:rPr>
              <a:t>Roughly 100,000 patients waiting for a kidney transplant</a:t>
            </a:r>
          </a:p>
        </p:txBody>
      </p:sp>
      <p:sp>
        <p:nvSpPr>
          <p:cNvPr id="5" name="TextBox 4"/>
          <p:cNvSpPr txBox="1"/>
          <p:nvPr/>
        </p:nvSpPr>
        <p:spPr>
          <a:xfrm>
            <a:off x="6646366" y="4217886"/>
            <a:ext cx="2159306" cy="1477328"/>
          </a:xfrm>
          <a:prstGeom prst="rect">
            <a:avLst/>
          </a:prstGeom>
          <a:noFill/>
        </p:spPr>
        <p:txBody>
          <a:bodyPr wrap="square" rtlCol="0">
            <a:spAutoFit/>
          </a:bodyPr>
          <a:lstStyle/>
          <a:p>
            <a:pPr algn="ctr"/>
            <a:r>
              <a:rPr lang="en-US" b="1" dirty="0">
                <a:solidFill>
                  <a:srgbClr val="FF0000"/>
                </a:solidFill>
              </a:rPr>
              <a:t>National average waiting time is more than 5 years for a deceased donor kidney!</a:t>
            </a:r>
          </a:p>
        </p:txBody>
      </p:sp>
      <p:sp>
        <p:nvSpPr>
          <p:cNvPr id="10" name="TextBox 9"/>
          <p:cNvSpPr txBox="1"/>
          <p:nvPr/>
        </p:nvSpPr>
        <p:spPr>
          <a:xfrm>
            <a:off x="3831953" y="4212907"/>
            <a:ext cx="2606342" cy="2031325"/>
          </a:xfrm>
          <a:prstGeom prst="rect">
            <a:avLst/>
          </a:prstGeom>
          <a:noFill/>
        </p:spPr>
        <p:txBody>
          <a:bodyPr wrap="square" rtlCol="0">
            <a:spAutoFit/>
          </a:bodyPr>
          <a:lstStyle/>
          <a:p>
            <a:r>
              <a:rPr lang="en-US" b="1" dirty="0"/>
              <a:t>National Statistics:</a:t>
            </a:r>
          </a:p>
          <a:p>
            <a:pPr marL="285750" indent="-285750">
              <a:buFont typeface="Arial" panose="020B0604020202020204" pitchFamily="34" charset="0"/>
              <a:buChar char="•"/>
            </a:pPr>
            <a:r>
              <a:rPr lang="en-US" b="1" dirty="0"/>
              <a:t>&gt;3000 patients added to wait list each month</a:t>
            </a:r>
          </a:p>
          <a:p>
            <a:pPr marL="285750" indent="-285750">
              <a:buFont typeface="Arial" panose="020B0604020202020204" pitchFamily="34" charset="0"/>
              <a:buChar char="•"/>
            </a:pPr>
            <a:r>
              <a:rPr lang="en-US" b="1" dirty="0"/>
              <a:t>~13 people die per day while awaiting a kidney transplant</a:t>
            </a:r>
          </a:p>
        </p:txBody>
      </p:sp>
    </p:spTree>
    <p:extLst>
      <p:ext uri="{BB962C8B-B14F-4D97-AF65-F5344CB8AC3E}">
        <p14:creationId xmlns:p14="http://schemas.microsoft.com/office/powerpoint/2010/main" val="42583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56666" y="399012"/>
            <a:ext cx="7688570" cy="1213657"/>
          </a:xfrm>
        </p:spPr>
        <p:txBody>
          <a:bodyPr/>
          <a:lstStyle/>
          <a:p>
            <a:pPr algn="ctr" eaLnBrk="1" hangingPunct="1">
              <a:defRPr/>
            </a:pPr>
            <a:r>
              <a:rPr lang="en-US" dirty="0"/>
              <a:t>Who should be considered for a kidney transplant?</a:t>
            </a:r>
          </a:p>
        </p:txBody>
      </p:sp>
      <p:sp>
        <p:nvSpPr>
          <p:cNvPr id="58371" name="Rectangle 3"/>
          <p:cNvSpPr>
            <a:spLocks noGrp="1" noChangeArrowheads="1"/>
          </p:cNvSpPr>
          <p:nvPr>
            <p:ph idx="1"/>
          </p:nvPr>
        </p:nvSpPr>
        <p:spPr>
          <a:xfrm>
            <a:off x="746206" y="1778922"/>
            <a:ext cx="7732776" cy="4488873"/>
          </a:xfrm>
        </p:spPr>
        <p:txBody>
          <a:bodyPr>
            <a:noAutofit/>
          </a:bodyPr>
          <a:lstStyle/>
          <a:p>
            <a:pPr marL="285750" indent="-285750" eaLnBrk="1" hangingPunct="1">
              <a:lnSpc>
                <a:spcPct val="150000"/>
              </a:lnSpc>
              <a:buFont typeface="Arial" panose="020B0604020202020204" pitchFamily="34" charset="0"/>
              <a:buChar char="•"/>
              <a:defRPr/>
            </a:pPr>
            <a:r>
              <a:rPr lang="en-US" sz="1600" b="1" dirty="0">
                <a:latin typeface="Arial" panose="020B0604020202020204" pitchFamily="34" charset="0"/>
                <a:cs typeface="Arial" panose="020B0604020202020204" pitchFamily="34" charset="0"/>
              </a:rPr>
              <a:t>All patients with ESRD (transplant discussion mandated by CMS)</a:t>
            </a:r>
          </a:p>
          <a:p>
            <a:pPr marL="285750" indent="-285750" eaLnBrk="1" hangingPunct="1">
              <a:lnSpc>
                <a:spcPct val="150000"/>
              </a:lnSpc>
              <a:buFont typeface="Arial" panose="020B0604020202020204" pitchFamily="34" charset="0"/>
              <a:buChar char="•"/>
              <a:defRPr/>
            </a:pPr>
            <a:r>
              <a:rPr lang="en-US" sz="1600" b="1" dirty="0">
                <a:latin typeface="Arial" panose="020B0604020202020204" pitchFamily="34" charset="0"/>
                <a:cs typeface="Arial" panose="020B0604020202020204" pitchFamily="34" charset="0"/>
              </a:rPr>
              <a:t>Patients with advanced Chronic Kidney Disease</a:t>
            </a:r>
          </a:p>
          <a:p>
            <a:pPr marL="630238" lvl="1" indent="-285750">
              <a:lnSpc>
                <a:spcPct val="150000"/>
              </a:lnSpc>
              <a:buFont typeface="Arial" panose="020B0604020202020204" pitchFamily="34" charset="0"/>
              <a:buChar char="•"/>
              <a:defRPr/>
            </a:pPr>
            <a:r>
              <a:rPr lang="en-US" sz="1600" b="1" dirty="0">
                <a:latin typeface="Arial" panose="020B0604020202020204" pitchFamily="34" charset="0"/>
                <a:cs typeface="Arial" panose="020B0604020202020204" pitchFamily="34" charset="0"/>
              </a:rPr>
              <a:t>Ideally should be evaluated early (well before starting dialysis).  GFR must be &lt;20 ml/min on at least one occasion to be actively listed (although patients can be seen before that)</a:t>
            </a:r>
          </a:p>
          <a:p>
            <a:pPr marL="630238" lvl="1" indent="-285750">
              <a:lnSpc>
                <a:spcPct val="150000"/>
              </a:lnSpc>
              <a:buFont typeface="Arial" panose="020B0604020202020204" pitchFamily="34" charset="0"/>
              <a:buChar char="•"/>
              <a:defRPr/>
            </a:pPr>
            <a:r>
              <a:rPr lang="en-US" sz="1600" b="1" dirty="0">
                <a:latin typeface="Arial" panose="020B0604020202020204" pitchFamily="34" charset="0"/>
                <a:cs typeface="Arial" panose="020B0604020202020204" pitchFamily="34" charset="0"/>
              </a:rPr>
              <a:t>The best outcomes occur when transplant is done before starting dialysis (pre-emptive) or with minimal dialysis time</a:t>
            </a:r>
          </a:p>
          <a:p>
            <a:pPr marL="285750" indent="-285750" eaLnBrk="1" hangingPunct="1">
              <a:lnSpc>
                <a:spcPct val="150000"/>
              </a:lnSpc>
              <a:buFont typeface="Arial" panose="020B0604020202020204" pitchFamily="34" charset="0"/>
              <a:buChar char="•"/>
              <a:defRPr/>
            </a:pPr>
            <a:r>
              <a:rPr lang="en-US" sz="1600" b="1" dirty="0">
                <a:latin typeface="Arial" panose="020B0604020202020204" pitchFamily="34" charset="0"/>
                <a:cs typeface="Arial" panose="020B0604020202020204" pitchFamily="34" charset="0"/>
              </a:rPr>
              <a:t>No fixed age restrictions</a:t>
            </a:r>
          </a:p>
          <a:p>
            <a:pPr marL="285750" indent="-285750" eaLnBrk="1" hangingPunct="1">
              <a:lnSpc>
                <a:spcPct val="150000"/>
              </a:lnSpc>
              <a:buFont typeface="Arial" panose="020B0604020202020204" pitchFamily="34" charset="0"/>
              <a:buChar char="•"/>
              <a:defRPr/>
            </a:pPr>
            <a:r>
              <a:rPr lang="en-US" sz="1600" b="1" dirty="0">
                <a:latin typeface="Arial" panose="020B0604020202020204" pitchFamily="34" charset="0"/>
                <a:cs typeface="Arial" panose="020B0604020202020204" pitchFamily="34" charset="0"/>
              </a:rPr>
              <a:t>Transplantation is not a cure, but a treatment option for eligible candidates</a:t>
            </a:r>
          </a:p>
          <a:p>
            <a:pPr marL="285750" indent="-285750" eaLnBrk="1" hangingPunct="1">
              <a:lnSpc>
                <a:spcPct val="150000"/>
              </a:lnSpc>
              <a:buFont typeface="Arial" panose="020B0604020202020204" pitchFamily="34" charset="0"/>
              <a:buChar char="•"/>
              <a:defRPr/>
            </a:pPr>
            <a:endParaRPr lang="en-US" sz="1600" b="1" dirty="0">
              <a:latin typeface="Arial" panose="020B0604020202020204" pitchFamily="34" charset="0"/>
              <a:cs typeface="Arial" panose="020B0604020202020204" pitchFamily="34" charset="0"/>
            </a:endParaRPr>
          </a:p>
          <a:p>
            <a:pPr marL="285750" indent="-285750" eaLnBrk="1" hangingPunct="1">
              <a:lnSpc>
                <a:spcPct val="150000"/>
              </a:lnSpc>
              <a:buFont typeface="Arial" panose="020B0604020202020204" pitchFamily="34" charset="0"/>
              <a:buChar char="•"/>
              <a:defRPr/>
            </a:pPr>
            <a:endParaRPr lang="en-US" sz="1600" b="1" dirty="0">
              <a:latin typeface="Arial" panose="020B0604020202020204" pitchFamily="34" charset="0"/>
              <a:cs typeface="Arial" panose="020B0604020202020204" pitchFamily="34" charset="0"/>
            </a:endParaRPr>
          </a:p>
          <a:p>
            <a:pPr marL="0" indent="0" eaLnBrk="1" hangingPunct="1">
              <a:lnSpc>
                <a:spcPct val="150000"/>
              </a:lnSpc>
              <a:buNone/>
              <a:defRPr/>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94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01" y="396624"/>
            <a:ext cx="7606427" cy="1240984"/>
          </a:xfrm>
        </p:spPr>
        <p:txBody>
          <a:bodyPr/>
          <a:lstStyle/>
          <a:p>
            <a:pPr algn="ctr"/>
            <a:r>
              <a:rPr lang="en-US" dirty="0"/>
              <a:t>Contraindications to transplant?</a:t>
            </a:r>
          </a:p>
        </p:txBody>
      </p:sp>
      <p:sp>
        <p:nvSpPr>
          <p:cNvPr id="3" name="Content Placeholder 2"/>
          <p:cNvSpPr>
            <a:spLocks noGrp="1"/>
          </p:cNvSpPr>
          <p:nvPr>
            <p:ph idx="1"/>
          </p:nvPr>
        </p:nvSpPr>
        <p:spPr>
          <a:xfrm>
            <a:off x="631767" y="1755776"/>
            <a:ext cx="5860473" cy="4832352"/>
          </a:xfrm>
        </p:spPr>
        <p:txBody>
          <a:bodyPr>
            <a:normAutofit fontScale="92500" lnSpcReduction="20000"/>
          </a:bodyPr>
          <a:lstStyle/>
          <a:p>
            <a:pPr marL="285750" indent="-285750">
              <a:buFont typeface="Arial" panose="020B0604020202020204" pitchFamily="34" charset="0"/>
              <a:buChar char="•"/>
            </a:pPr>
            <a:r>
              <a:rPr lang="en-US" sz="2000" b="1" dirty="0"/>
              <a:t>Absolute Exclusion Criteria</a:t>
            </a:r>
          </a:p>
          <a:p>
            <a:pPr marL="1028700" lvl="1">
              <a:buFont typeface="Arial" panose="020B0604020202020204" pitchFamily="34" charset="0"/>
              <a:buChar char="•"/>
            </a:pPr>
            <a:r>
              <a:rPr lang="en-US" sz="2000" b="1" dirty="0"/>
              <a:t>Active Malignancy</a:t>
            </a:r>
          </a:p>
          <a:p>
            <a:pPr marL="1028700" lvl="1">
              <a:buFont typeface="Arial" panose="020B0604020202020204" pitchFamily="34" charset="0"/>
              <a:buChar char="•"/>
            </a:pPr>
            <a:endParaRPr lang="en-US" sz="2000" b="1" dirty="0"/>
          </a:p>
          <a:p>
            <a:pPr marL="1028700" lvl="1">
              <a:buFont typeface="Arial" panose="020B0604020202020204" pitchFamily="34" charset="0"/>
              <a:buChar char="•"/>
            </a:pPr>
            <a:r>
              <a:rPr lang="en-US" sz="2000" b="1" dirty="0"/>
              <a:t>Active uncontrolled infection</a:t>
            </a:r>
          </a:p>
          <a:p>
            <a:pPr marL="1028700" lvl="1">
              <a:buFont typeface="Arial" panose="020B0604020202020204" pitchFamily="34" charset="0"/>
              <a:buChar char="•"/>
            </a:pPr>
            <a:endParaRPr lang="en-US" sz="2000" b="1" dirty="0"/>
          </a:p>
          <a:p>
            <a:pPr marL="1028700" lvl="1">
              <a:buFont typeface="Arial" panose="020B0604020202020204" pitchFamily="34" charset="0"/>
              <a:buChar char="•"/>
            </a:pPr>
            <a:r>
              <a:rPr lang="en-US" sz="2000" b="1" dirty="0"/>
              <a:t>Unstable psychiatric or psychosocial condition (i.e. substance abuse, non compliance, inadequate social support, history of considerable non-compliance)</a:t>
            </a:r>
          </a:p>
          <a:p>
            <a:pPr marL="1028700" lvl="1">
              <a:buFont typeface="Arial" panose="020B0604020202020204" pitchFamily="34" charset="0"/>
              <a:buChar char="•"/>
            </a:pPr>
            <a:endParaRPr lang="en-US" sz="2000" b="1" dirty="0"/>
          </a:p>
          <a:p>
            <a:pPr marL="1028700" lvl="1">
              <a:buFont typeface="Arial" panose="020B0604020202020204" pitchFamily="34" charset="0"/>
              <a:buChar char="•"/>
            </a:pPr>
            <a:r>
              <a:rPr lang="en-US" sz="2000" b="1" dirty="0"/>
              <a:t>Limited life expectancy</a:t>
            </a:r>
          </a:p>
          <a:p>
            <a:pPr marL="1028700" lvl="1">
              <a:buFont typeface="Arial" panose="020B0604020202020204" pitchFamily="34" charset="0"/>
              <a:buChar char="•"/>
            </a:pPr>
            <a:endParaRPr lang="en-US" sz="2000" b="1" dirty="0"/>
          </a:p>
          <a:p>
            <a:pPr marL="1028700" lvl="1">
              <a:buFont typeface="Arial" panose="020B0604020202020204" pitchFamily="34" charset="0"/>
              <a:buChar char="•"/>
            </a:pPr>
            <a:r>
              <a:rPr lang="en-US" sz="2000" b="1" dirty="0"/>
              <a:t>Untreatable or advanced cardiovascular or pulmonary disease (CHF, CAD, CVA, PAD)</a:t>
            </a:r>
          </a:p>
          <a:p>
            <a:pPr marL="1028700" lvl="1">
              <a:buFont typeface="Arial" panose="020B0604020202020204" pitchFamily="34" charset="0"/>
              <a:buChar char="•"/>
            </a:pPr>
            <a:endParaRPr lang="en-US" sz="2000" b="1" dirty="0"/>
          </a:p>
          <a:p>
            <a:pPr lvl="1" indent="0">
              <a:buNone/>
            </a:pP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612" y="2688115"/>
            <a:ext cx="2741823" cy="1827882"/>
          </a:xfrm>
          <a:prstGeom prst="rect">
            <a:avLst/>
          </a:prstGeom>
        </p:spPr>
      </p:pic>
    </p:spTree>
    <p:extLst>
      <p:ext uri="{BB962C8B-B14F-4D97-AF65-F5344CB8AC3E}">
        <p14:creationId xmlns:p14="http://schemas.microsoft.com/office/powerpoint/2010/main" val="23436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9085" y="132137"/>
            <a:ext cx="8010797" cy="992887"/>
          </a:xfrm>
        </p:spPr>
        <p:txBody>
          <a:bodyPr>
            <a:normAutofit/>
          </a:bodyPr>
          <a:lstStyle/>
          <a:p>
            <a:r>
              <a:rPr lang="en-US" sz="2400" dirty="0"/>
              <a:t>Recipients of a Kidney Transplant Have a Longer Life Expectancy Than Patients Who Remain on Dialysis</a:t>
            </a:r>
          </a:p>
        </p:txBody>
      </p:sp>
      <p:sp>
        <p:nvSpPr>
          <p:cNvPr id="4" name="Slide Number Placeholder 3"/>
          <p:cNvSpPr>
            <a:spLocks noGrp="1"/>
          </p:cNvSpPr>
          <p:nvPr>
            <p:ph type="sldNum" sz="quarter" idx="12"/>
          </p:nvPr>
        </p:nvSpPr>
        <p:spPr/>
        <p:txBody>
          <a:bodyPr/>
          <a:lstStyle/>
          <a:p>
            <a:fld id="{E1E4A1D6-9BD1-4078-B5A3-DEC891420424}" type="slidenum">
              <a:rPr lang="en-US" smtClean="0"/>
              <a:pPr/>
              <a:t>9</a:t>
            </a:fld>
            <a:endParaRPr lang="en-US" dirty="0"/>
          </a:p>
        </p:txBody>
      </p:sp>
      <p:sp>
        <p:nvSpPr>
          <p:cNvPr id="9" name="Rectangle 8"/>
          <p:cNvSpPr/>
          <p:nvPr/>
        </p:nvSpPr>
        <p:spPr>
          <a:xfrm>
            <a:off x="1717965" y="5934075"/>
            <a:ext cx="6721120" cy="300082"/>
          </a:xfrm>
          <a:prstGeom prst="rect">
            <a:avLst/>
          </a:prstGeom>
        </p:spPr>
        <p:txBody>
          <a:bodyPr wrap="square" anchor="b" anchorCtr="0">
            <a:spAutoFit/>
          </a:bodyPr>
          <a:lstStyle/>
          <a:p>
            <a:pPr marL="90488" indent="-90488"/>
            <a:r>
              <a:rPr lang="en-US" sz="675" baseline="30000" dirty="0">
                <a:solidFill>
                  <a:srgbClr val="184666"/>
                </a:solidFill>
              </a:rPr>
              <a:t>  a</a:t>
            </a:r>
            <a:r>
              <a:rPr lang="en-US" sz="675" dirty="0">
                <a:solidFill>
                  <a:srgbClr val="184666"/>
                </a:solidFill>
              </a:rPr>
              <a:t> Data are from the United States Renal Data System (USRDS) </a:t>
            </a:r>
            <a:r>
              <a:rPr lang="en-US" sz="675" i="1" dirty="0">
                <a:solidFill>
                  <a:srgbClr val="184666"/>
                </a:solidFill>
              </a:rPr>
              <a:t>2014 Annual Data Report</a:t>
            </a:r>
            <a:r>
              <a:rPr lang="en-US" sz="675" dirty="0">
                <a:solidFill>
                  <a:srgbClr val="184666"/>
                </a:solidFill>
              </a:rPr>
              <a:t>; estimates are from 2012.	</a:t>
            </a:r>
          </a:p>
          <a:p>
            <a:pPr marL="90488" indent="-1191"/>
            <a:r>
              <a:rPr lang="en-US" sz="675" dirty="0">
                <a:solidFill>
                  <a:srgbClr val="184666"/>
                </a:solidFill>
              </a:rPr>
              <a:t>USRDS. 2014 ADR chapters. http://www.usrds.org/2014/view/default.aspx. Accessed February 11, 2016. </a:t>
            </a:r>
          </a:p>
        </p:txBody>
      </p:sp>
      <p:sp>
        <p:nvSpPr>
          <p:cNvPr id="12" name="TextBox 11"/>
          <p:cNvSpPr txBox="1"/>
          <p:nvPr/>
        </p:nvSpPr>
        <p:spPr>
          <a:xfrm>
            <a:off x="1389530" y="1413095"/>
            <a:ext cx="6768352" cy="461665"/>
          </a:xfrm>
          <a:prstGeom prst="rect">
            <a:avLst/>
          </a:prstGeom>
          <a:noFill/>
        </p:spPr>
        <p:txBody>
          <a:bodyPr wrap="square" rtlCol="0">
            <a:spAutoFit/>
          </a:bodyPr>
          <a:lstStyle/>
          <a:p>
            <a:pPr algn="ctr"/>
            <a:r>
              <a:rPr lang="en-US" sz="1200" b="1" dirty="0">
                <a:solidFill>
                  <a:srgbClr val="184666"/>
                </a:solidFill>
              </a:rPr>
              <a:t>Expected remaining lifetime for recipients of a kidney transplant compared </a:t>
            </a:r>
            <a:br>
              <a:rPr lang="en-US" sz="1200" b="1" dirty="0">
                <a:solidFill>
                  <a:srgbClr val="184666"/>
                </a:solidFill>
              </a:rPr>
            </a:br>
            <a:r>
              <a:rPr lang="en-US" sz="1200" b="1" dirty="0">
                <a:solidFill>
                  <a:srgbClr val="184666"/>
                </a:solidFill>
              </a:rPr>
              <a:t>with patients on dialysis (across sexes and various races)</a:t>
            </a:r>
            <a:r>
              <a:rPr lang="en-US" sz="1200" b="1" baseline="30000" dirty="0">
                <a:solidFill>
                  <a:srgbClr val="184666"/>
                </a:solidFill>
              </a:rPr>
              <a:t>a</a:t>
            </a:r>
          </a:p>
        </p:txBody>
      </p:sp>
      <p:sp>
        <p:nvSpPr>
          <p:cNvPr id="13" name="Rounded Rectangle 12"/>
          <p:cNvSpPr/>
          <p:nvPr/>
        </p:nvSpPr>
        <p:spPr>
          <a:xfrm>
            <a:off x="1551213" y="5456230"/>
            <a:ext cx="6041571" cy="395249"/>
          </a:xfrm>
          <a:prstGeom prst="roundRect">
            <a:avLst/>
          </a:prstGeom>
          <a:solidFill>
            <a:schemeClr val="bg1"/>
          </a:solidFill>
          <a:ln w="25400">
            <a:solidFill>
              <a:srgbClr val="E69A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184666"/>
                </a:solidFill>
              </a:rPr>
              <a:t>Based on estimates from 2012, recipients of a kidney transplant</a:t>
            </a:r>
            <a:br>
              <a:rPr lang="en-US" sz="1050" b="1" dirty="0">
                <a:solidFill>
                  <a:srgbClr val="184666"/>
                </a:solidFill>
              </a:rPr>
            </a:br>
            <a:r>
              <a:rPr lang="en-US" sz="1050" b="1" dirty="0">
                <a:solidFill>
                  <a:srgbClr val="184666"/>
                </a:solidFill>
              </a:rPr>
              <a:t>had about 2.5 times more remaining years of life than patients on dialysis</a:t>
            </a:r>
          </a:p>
        </p:txBody>
      </p:sp>
      <p:pic>
        <p:nvPicPr>
          <p:cNvPr id="14" name="Picture 13" descr="SURVIVAL_CHART_Allraces_NEW-ALT-LAYOUTS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851" y="1757082"/>
            <a:ext cx="7530234" cy="3750410"/>
          </a:xfrm>
          <a:prstGeom prst="rect">
            <a:avLst/>
          </a:prstGeom>
        </p:spPr>
      </p:pic>
    </p:spTree>
    <p:extLst>
      <p:ext uri="{BB962C8B-B14F-4D97-AF65-F5344CB8AC3E}">
        <p14:creationId xmlns:p14="http://schemas.microsoft.com/office/powerpoint/2010/main" val="237938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TotalTime>
  <Words>3646</Words>
  <Application>Microsoft Office PowerPoint</Application>
  <PresentationFormat>On-screen Show (4:3)</PresentationFormat>
  <Paragraphs>445</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Arial-BoldMT</vt:lpstr>
      <vt:lpstr>Calibri</vt:lpstr>
      <vt:lpstr>Courier New</vt:lpstr>
      <vt:lpstr>Wingdings</vt:lpstr>
      <vt:lpstr>Office Theme</vt:lpstr>
      <vt:lpstr>Kidney Transplantation </vt:lpstr>
      <vt:lpstr>Agenda</vt:lpstr>
      <vt:lpstr>Treatment Choices for ESRD</vt:lpstr>
      <vt:lpstr>Benefits of Kidney Transplantation</vt:lpstr>
      <vt:lpstr>Quality of Life Considerations: Dialysis/Transplant</vt:lpstr>
      <vt:lpstr>Demand &gt;&gt; Supply:  Critical Organ Shortage</vt:lpstr>
      <vt:lpstr>Who should be considered for a kidney transplant?</vt:lpstr>
      <vt:lpstr>Contraindications to transplant?</vt:lpstr>
      <vt:lpstr>Recipients of a Kidney Transplant Have a Longer Life Expectancy Than Patients Who Remain on Dialysis</vt:lpstr>
      <vt:lpstr>The Kidney Transplant Team</vt:lpstr>
      <vt:lpstr>Steps in the Evaluation Process</vt:lpstr>
      <vt:lpstr>PowerPoint Presentation</vt:lpstr>
      <vt:lpstr>Cost of a Transplant </vt:lpstr>
      <vt:lpstr>Financial / Pharmacy Questions </vt:lpstr>
      <vt:lpstr>Types of Transplants </vt:lpstr>
      <vt:lpstr>Living Donor vs. Deceased Donor</vt:lpstr>
      <vt:lpstr>1-, 5- and 10-Year Graft Survival Rates</vt:lpstr>
      <vt:lpstr>Living Donors  </vt:lpstr>
      <vt:lpstr>Living Donor Kidney Options </vt:lpstr>
      <vt:lpstr>Internal Exchange Option</vt:lpstr>
      <vt:lpstr>Types of Deceased Donors </vt:lpstr>
      <vt:lpstr>More About PHS Risk Criteria Program Offers</vt:lpstr>
      <vt:lpstr>Types of Deceased Donors</vt:lpstr>
      <vt:lpstr>Types of Deceased Donors</vt:lpstr>
      <vt:lpstr>Kidney Donor Profile Index (KDPI)</vt:lpstr>
      <vt:lpstr>KDPI </vt:lpstr>
      <vt:lpstr>Possible Outcomes of Evaluation </vt:lpstr>
      <vt:lpstr>Listing </vt:lpstr>
      <vt:lpstr>Wait List Responsibilities</vt:lpstr>
      <vt:lpstr>While on the Wait List </vt:lpstr>
      <vt:lpstr>Receiving an Organ Offer</vt:lpstr>
      <vt:lpstr>What to Expect When Called in for Transplant</vt:lpstr>
      <vt:lpstr>The Surgery  </vt:lpstr>
      <vt:lpstr>Potential Outcomes of Transplant</vt:lpstr>
      <vt:lpstr>Complications from Transplant </vt:lpstr>
      <vt:lpstr>Daily Bathing Decreases Infection</vt:lpstr>
      <vt:lpstr>Post-Transplant Compliance </vt:lpstr>
      <vt:lpstr>Medications for Transplant </vt:lpstr>
      <vt:lpstr>Pancreas Transplant</vt:lpstr>
      <vt:lpstr>Important Information</vt:lpstr>
      <vt:lpstr>Transplant Outcomes </vt:lpstr>
      <vt:lpstr>Repay the Gift You are Given</vt:lpstr>
      <vt:lpstr>   Expectations During Visits  with Care Providers</vt:lpstr>
      <vt:lpstr>Next Steps</vt:lpstr>
      <vt:lpstr>Quiz</vt:lpstr>
      <vt:lpstr>Consent Forms</vt:lpstr>
      <vt:lpstr>Consent Forms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Schmida, Lori C</cp:lastModifiedBy>
  <cp:revision>201</cp:revision>
  <cp:lastPrinted>2018-08-21T20:55:29Z</cp:lastPrinted>
  <dcterms:created xsi:type="dcterms:W3CDTF">2014-09-17T15:14:42Z</dcterms:created>
  <dcterms:modified xsi:type="dcterms:W3CDTF">2021-12-14T20:47:11Z</dcterms:modified>
</cp:coreProperties>
</file>